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7" r:id="rId2"/>
    <p:sldId id="258" r:id="rId3"/>
  </p:sldIdLst>
  <p:sldSz cx="9326563" cy="6858000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43" autoAdjust="0"/>
    <p:restoredTop sz="90860" autoAdjust="0"/>
  </p:normalViewPr>
  <p:slideViewPr>
    <p:cSldViewPr snapToGrid="0">
      <p:cViewPr>
        <p:scale>
          <a:sx n="92" d="100"/>
          <a:sy n="92" d="100"/>
        </p:scale>
        <p:origin x="1594" y="-250"/>
      </p:cViewPr>
      <p:guideLst>
        <p:guide orient="horz" pos="2160"/>
        <p:guide pos="29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4"/>
            <a:ext cx="3038783" cy="45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5" tIns="46133" rIns="92265" bIns="46133" numCol="1" anchor="t" anchorCtr="0" compatLnSpc="1">
            <a:prstTxWarp prst="textNoShape">
              <a:avLst/>
            </a:prstTxWarp>
          </a:bodyPr>
          <a:lstStyle>
            <a:lvl1pPr algn="l" defTabSz="9225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619" y="4"/>
            <a:ext cx="3038781" cy="45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5" tIns="46133" rIns="92265" bIns="46133" numCol="1" anchor="t" anchorCtr="0" compatLnSpc="1">
            <a:prstTxWarp prst="textNoShape">
              <a:avLst/>
            </a:prstTxWarp>
          </a:bodyPr>
          <a:lstStyle>
            <a:lvl1pPr algn="r" defTabSz="9225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39769"/>
            <a:ext cx="3038783" cy="45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5" tIns="46133" rIns="92265" bIns="46133" numCol="1" anchor="b" anchorCtr="0" compatLnSpc="1">
            <a:prstTxWarp prst="textNoShape">
              <a:avLst/>
            </a:prstTxWarp>
          </a:bodyPr>
          <a:lstStyle>
            <a:lvl1pPr algn="l" defTabSz="9225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619" y="8839769"/>
            <a:ext cx="3038781" cy="45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5" tIns="46133" rIns="92265" bIns="46133" numCol="1" anchor="b" anchorCtr="0" compatLnSpc="1">
            <a:prstTxWarp prst="textNoShape">
              <a:avLst/>
            </a:prstTxWarp>
          </a:bodyPr>
          <a:lstStyle>
            <a:lvl1pPr algn="r" defTabSz="922577">
              <a:defRPr sz="1200"/>
            </a:lvl1pPr>
          </a:lstStyle>
          <a:p>
            <a:pPr>
              <a:defRPr/>
            </a:pPr>
            <a:fld id="{387ACDC8-D594-47CA-8804-2EC97CDAC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25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0DC7B-83F7-4E71-81C7-637CC7294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F459C-DDE0-4F53-8E5E-605FA02D6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4CF7B-14A7-4E50-A71E-97E5D06186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36881-151F-445C-A817-D43D7AD004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DDC58-B8A1-4DD8-8C8B-5F4088006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926CE-C308-4FFF-B109-AAC99D0DFB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4E21A-5103-4D9A-B6A9-495855C70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3719A-CBBD-4A38-AAF1-0FDAA96B60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ED386-3CCB-43A9-AC81-5B7D70552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B5BCA-E62A-4B03-9493-6799EE7079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CAA14-1FEF-4C24-AF80-AC255B391C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5138" y="274638"/>
            <a:ext cx="83962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1600200"/>
            <a:ext cx="83962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5138" y="6245225"/>
            <a:ext cx="21780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3" y="6245225"/>
            <a:ext cx="295433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83375" y="6245225"/>
            <a:ext cx="21780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6383BD-2F23-4BAF-9A1A-1F1D91C49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vellison@Central.UH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vellison@Central.UH.E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5" name="Text Box 114"/>
          <p:cNvSpPr txBox="1">
            <a:spLocks noChangeArrowheads="1"/>
          </p:cNvSpPr>
          <p:nvPr/>
        </p:nvSpPr>
        <p:spPr bwMode="auto">
          <a:xfrm>
            <a:off x="777875" y="98323"/>
            <a:ext cx="7615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UH_CHEE Advising Verification &amp; Degree flow chart update, Fall26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2306C8E-BEBA-4143-8D4E-EBC99CE8B512}"/>
              </a:ext>
            </a:extLst>
          </p:cNvPr>
          <p:cNvSpPr txBox="1"/>
          <p:nvPr/>
        </p:nvSpPr>
        <p:spPr>
          <a:xfrm>
            <a:off x="0" y="466635"/>
            <a:ext cx="9326563" cy="17851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Update your degree flow chart (below), following example provided. Use “Shape Fill” feature to indicate by color what is already completed (green), in progress (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Fall26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(yellow), and courses you plan to take next semester (</a:t>
            </a:r>
            <a:r>
              <a:rPr lang="en-US" sz="1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Sp27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(red).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Check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of the following:            ____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have completed academic advising with Dr.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2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*enter you faculty advisor*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or:           ____ I elect to waive advising / meeting with my advisor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en-US" sz="1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Enter your name, </a:t>
            </a:r>
            <a:r>
              <a:rPr lang="en-US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student ID and date below to “sign off” on this form. Email the signed document to Ms. Ellison:  </a:t>
            </a:r>
            <a:r>
              <a:rPr lang="fi-FI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hlinkClick r:id="rId2"/>
              </a:rPr>
              <a:t>vellison@Central.UH.EDU</a:t>
            </a:r>
            <a:endParaRPr lang="fi-FI" sz="1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fi-FI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fi-FI" sz="14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Name: xxxxxxxxxxxxx	</a:t>
            </a:r>
            <a:r>
              <a:rPr lang="fi-FI" sz="1400" b="1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	ID: xxxxxxx 		Date:  xx/xx/2026    </a:t>
            </a:r>
            <a:endParaRPr lang="en-US" sz="1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C08F1F6-8518-4A54-AA0E-C12CDDD77F46}"/>
              </a:ext>
            </a:extLst>
          </p:cNvPr>
          <p:cNvSpPr txBox="1"/>
          <p:nvPr/>
        </p:nvSpPr>
        <p:spPr>
          <a:xfrm>
            <a:off x="2005251" y="5267864"/>
            <a:ext cx="2447142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highlight>
                  <a:srgbClr val="00FF00"/>
                </a:highlight>
              </a:rPr>
              <a:t>Green</a:t>
            </a:r>
            <a:r>
              <a:rPr lang="en-US" sz="1200" dirty="0"/>
              <a:t> = complete</a:t>
            </a:r>
          </a:p>
          <a:p>
            <a:pPr algn="l"/>
            <a:r>
              <a:rPr lang="en-US" sz="1200" dirty="0">
                <a:highlight>
                  <a:srgbClr val="FFFF00"/>
                </a:highlight>
              </a:rPr>
              <a:t>Yellow</a:t>
            </a:r>
            <a:r>
              <a:rPr lang="en-US" sz="1200" dirty="0"/>
              <a:t> = taking now</a:t>
            </a:r>
          </a:p>
          <a:p>
            <a:pPr algn="l"/>
            <a:r>
              <a:rPr lang="en-US" sz="1200" dirty="0">
                <a:highlight>
                  <a:srgbClr val="FF0000"/>
                </a:highlight>
              </a:rPr>
              <a:t>Red</a:t>
            </a:r>
            <a:r>
              <a:rPr lang="en-US" sz="1200" dirty="0"/>
              <a:t> = will enroll next semester</a:t>
            </a:r>
          </a:p>
          <a:p>
            <a:pPr algn="l"/>
            <a:r>
              <a:rPr lang="en-US" sz="1200" u="sng" dirty="0">
                <a:solidFill>
                  <a:srgbClr val="0070C0"/>
                </a:solidFill>
              </a:rPr>
              <a:t>Other notes here: </a:t>
            </a:r>
          </a:p>
          <a:p>
            <a:pPr algn="l"/>
            <a:endParaRPr lang="en-US" sz="1200" dirty="0"/>
          </a:p>
          <a:p>
            <a:pPr algn="l"/>
            <a:endParaRPr lang="en-US" sz="1200" dirty="0"/>
          </a:p>
        </p:txBody>
      </p:sp>
      <p:sp>
        <p:nvSpPr>
          <p:cNvPr id="133" name="object 2">
            <a:extLst>
              <a:ext uri="{FF2B5EF4-FFF2-40B4-BE49-F238E27FC236}">
                <a16:creationId xmlns:a16="http://schemas.microsoft.com/office/drawing/2014/main" id="{7700EC49-CE40-4436-AD81-4B580117A02C}"/>
              </a:ext>
            </a:extLst>
          </p:cNvPr>
          <p:cNvSpPr txBox="1"/>
          <p:nvPr/>
        </p:nvSpPr>
        <p:spPr>
          <a:xfrm>
            <a:off x="852931" y="3606235"/>
            <a:ext cx="642620" cy="1468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HIST</a:t>
            </a:r>
            <a:r>
              <a:rPr sz="850" spc="9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13</a:t>
            </a:r>
            <a:r>
              <a:rPr lang="en-US" sz="850" spc="-10" dirty="0">
                <a:latin typeface="Arial"/>
                <a:cs typeface="Arial"/>
              </a:rPr>
              <a:t>01</a:t>
            </a:r>
            <a:r>
              <a:rPr sz="850" spc="-10" dirty="0">
                <a:latin typeface="Arial"/>
                <a:cs typeface="Arial"/>
              </a:rPr>
              <a:t>H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34" name="object 4">
            <a:extLst>
              <a:ext uri="{FF2B5EF4-FFF2-40B4-BE49-F238E27FC236}">
                <a16:creationId xmlns:a16="http://schemas.microsoft.com/office/drawing/2014/main" id="{253D6A4D-BA20-481D-B83F-FB097AEE6DFB}"/>
              </a:ext>
            </a:extLst>
          </p:cNvPr>
          <p:cNvSpPr txBox="1"/>
          <p:nvPr/>
        </p:nvSpPr>
        <p:spPr>
          <a:xfrm>
            <a:off x="2683762" y="2319980"/>
            <a:ext cx="667385" cy="1593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ENGL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1370H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35" name="object 6">
            <a:extLst>
              <a:ext uri="{FF2B5EF4-FFF2-40B4-BE49-F238E27FC236}">
                <a16:creationId xmlns:a16="http://schemas.microsoft.com/office/drawing/2014/main" id="{0ABC775B-7837-4D39-B6B0-6C19BD7CCC30}"/>
              </a:ext>
            </a:extLst>
          </p:cNvPr>
          <p:cNvSpPr txBox="1"/>
          <p:nvPr/>
        </p:nvSpPr>
        <p:spPr>
          <a:xfrm>
            <a:off x="838858" y="2304740"/>
            <a:ext cx="704850" cy="1593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GOVT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2306H</a:t>
            </a:r>
            <a:endParaRPr sz="850">
              <a:latin typeface="Arial"/>
              <a:cs typeface="Arial"/>
            </a:endParaRPr>
          </a:p>
        </p:txBody>
      </p:sp>
      <p:sp>
        <p:nvSpPr>
          <p:cNvPr id="136" name="object 8">
            <a:extLst>
              <a:ext uri="{FF2B5EF4-FFF2-40B4-BE49-F238E27FC236}">
                <a16:creationId xmlns:a16="http://schemas.microsoft.com/office/drawing/2014/main" id="{1082A645-BA41-49B7-90A4-0277F696C552}"/>
              </a:ext>
            </a:extLst>
          </p:cNvPr>
          <p:cNvSpPr txBox="1"/>
          <p:nvPr/>
        </p:nvSpPr>
        <p:spPr>
          <a:xfrm>
            <a:off x="5455920" y="2252924"/>
            <a:ext cx="656590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ENGI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1100H</a:t>
            </a:r>
            <a:endParaRPr sz="85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Intro</a:t>
            </a:r>
            <a:r>
              <a:rPr sz="850" spc="9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Engr</a:t>
            </a:r>
            <a:endParaRPr sz="850">
              <a:latin typeface="Arial"/>
              <a:cs typeface="Arial"/>
            </a:endParaRPr>
          </a:p>
        </p:txBody>
      </p:sp>
      <p:sp>
        <p:nvSpPr>
          <p:cNvPr id="137" name="object 9">
            <a:extLst>
              <a:ext uri="{FF2B5EF4-FFF2-40B4-BE49-F238E27FC236}">
                <a16:creationId xmlns:a16="http://schemas.microsoft.com/office/drawing/2014/main" id="{4CB31BED-845D-450B-B210-FDF718E54DA5}"/>
              </a:ext>
            </a:extLst>
          </p:cNvPr>
          <p:cNvSpPr txBox="1"/>
          <p:nvPr/>
        </p:nvSpPr>
        <p:spPr>
          <a:xfrm>
            <a:off x="7221888" y="2249922"/>
            <a:ext cx="814281" cy="32829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12700" algn="l">
              <a:lnSpc>
                <a:spcPct val="100000"/>
              </a:lnSpc>
            </a:pPr>
            <a:r>
              <a:rPr lang="en-US" sz="850" dirty="0">
                <a:latin typeface="Arial"/>
                <a:cs typeface="Arial"/>
              </a:rPr>
              <a:t>MATH 2413 or</a:t>
            </a:r>
          </a:p>
          <a:p>
            <a:pPr marL="12700" algn="l">
              <a:lnSpc>
                <a:spcPct val="100000"/>
              </a:lnSpc>
            </a:pPr>
            <a:r>
              <a:rPr sz="850" dirty="0">
                <a:latin typeface="Arial"/>
                <a:cs typeface="Arial"/>
              </a:rPr>
              <a:t>MATH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lang="en-US" sz="850" spc="-10" dirty="0">
                <a:latin typeface="Arial"/>
                <a:cs typeface="Arial"/>
              </a:rPr>
              <a:t>2</a:t>
            </a:r>
            <a:r>
              <a:rPr sz="850" spc="-10" dirty="0">
                <a:latin typeface="Arial"/>
                <a:cs typeface="Arial"/>
              </a:rPr>
              <a:t>4</a:t>
            </a:r>
            <a:r>
              <a:rPr lang="en-US" sz="850" spc="-10" dirty="0">
                <a:latin typeface="Arial"/>
                <a:cs typeface="Arial"/>
              </a:rPr>
              <a:t>5</a:t>
            </a:r>
            <a:r>
              <a:rPr sz="850" spc="-10" dirty="0">
                <a:latin typeface="Arial"/>
                <a:cs typeface="Arial"/>
              </a:rPr>
              <a:t>0H</a:t>
            </a:r>
            <a:endParaRPr lang="en-US" sz="850" spc="-10" dirty="0">
              <a:latin typeface="Arial"/>
              <a:cs typeface="Arial"/>
            </a:endParaRPr>
          </a:p>
        </p:txBody>
      </p:sp>
      <p:sp>
        <p:nvSpPr>
          <p:cNvPr id="138" name="object 11">
            <a:extLst>
              <a:ext uri="{FF2B5EF4-FFF2-40B4-BE49-F238E27FC236}">
                <a16:creationId xmlns:a16="http://schemas.microsoft.com/office/drawing/2014/main" id="{10C56111-A30E-4FD8-B4F1-64CCDBD501E5}"/>
              </a:ext>
            </a:extLst>
          </p:cNvPr>
          <p:cNvSpPr txBox="1"/>
          <p:nvPr/>
        </p:nvSpPr>
        <p:spPr>
          <a:xfrm>
            <a:off x="4507864" y="2248568"/>
            <a:ext cx="699516" cy="2999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1311H</a:t>
            </a:r>
            <a:endParaRPr lang="en-US" sz="850" spc="-1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r>
              <a:rPr lang="en-US" sz="850" spc="-10" dirty="0">
                <a:latin typeface="Arial"/>
                <a:cs typeface="Arial"/>
              </a:rPr>
              <a:t>           / 1321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39" name="object 13">
            <a:extLst>
              <a:ext uri="{FF2B5EF4-FFF2-40B4-BE49-F238E27FC236}">
                <a16:creationId xmlns:a16="http://schemas.microsoft.com/office/drawing/2014/main" id="{4A6EF6BE-E7C6-4824-8EE5-244580C33389}"/>
              </a:ext>
            </a:extLst>
          </p:cNvPr>
          <p:cNvSpPr txBox="1"/>
          <p:nvPr/>
        </p:nvSpPr>
        <p:spPr>
          <a:xfrm>
            <a:off x="2671062" y="2822900"/>
            <a:ext cx="692785" cy="1593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ENGL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2361H</a:t>
            </a:r>
            <a:endParaRPr sz="850">
              <a:latin typeface="Arial"/>
              <a:cs typeface="Arial"/>
            </a:endParaRPr>
          </a:p>
        </p:txBody>
      </p:sp>
      <p:sp>
        <p:nvSpPr>
          <p:cNvPr id="140" name="object 15">
            <a:extLst>
              <a:ext uri="{FF2B5EF4-FFF2-40B4-BE49-F238E27FC236}">
                <a16:creationId xmlns:a16="http://schemas.microsoft.com/office/drawing/2014/main" id="{59434681-999D-4523-8090-9F32F251547C}"/>
              </a:ext>
            </a:extLst>
          </p:cNvPr>
          <p:cNvSpPr txBox="1"/>
          <p:nvPr/>
        </p:nvSpPr>
        <p:spPr>
          <a:xfrm>
            <a:off x="3580890" y="2822900"/>
            <a:ext cx="715645" cy="1468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1112H</a:t>
            </a:r>
            <a:endParaRPr lang="en-US" sz="850" spc="-10" dirty="0">
              <a:latin typeface="Arial"/>
              <a:cs typeface="Arial"/>
            </a:endParaRPr>
          </a:p>
        </p:txBody>
      </p:sp>
      <p:sp>
        <p:nvSpPr>
          <p:cNvPr id="141" name="object 17">
            <a:extLst>
              <a:ext uri="{FF2B5EF4-FFF2-40B4-BE49-F238E27FC236}">
                <a16:creationId xmlns:a16="http://schemas.microsoft.com/office/drawing/2014/main" id="{581D2A44-34C7-4E0C-B0C1-AF2FCB33A161}"/>
              </a:ext>
            </a:extLst>
          </p:cNvPr>
          <p:cNvSpPr txBox="1"/>
          <p:nvPr/>
        </p:nvSpPr>
        <p:spPr>
          <a:xfrm>
            <a:off x="7200900" y="2773857"/>
            <a:ext cx="791319" cy="2776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850" dirty="0">
                <a:latin typeface="Arial"/>
                <a:cs typeface="Arial"/>
              </a:rPr>
              <a:t>MATH 2414 or</a:t>
            </a:r>
          </a:p>
          <a:p>
            <a:pPr marL="12700">
              <a:lnSpc>
                <a:spcPct val="100000"/>
              </a:lnSpc>
            </a:pPr>
            <a:r>
              <a:rPr lang="en-US" sz="850" dirty="0">
                <a:latin typeface="Arial"/>
                <a:cs typeface="Arial"/>
              </a:rPr>
              <a:t>MATH</a:t>
            </a:r>
            <a:r>
              <a:rPr lang="en-US" sz="850" spc="100" dirty="0">
                <a:latin typeface="Times New Roman"/>
                <a:cs typeface="Times New Roman"/>
              </a:rPr>
              <a:t> </a:t>
            </a:r>
            <a:r>
              <a:rPr lang="en-US" sz="850" spc="-10" dirty="0">
                <a:latin typeface="Arial"/>
                <a:cs typeface="Arial"/>
              </a:rPr>
              <a:t>2451H</a:t>
            </a:r>
          </a:p>
        </p:txBody>
      </p:sp>
      <p:sp>
        <p:nvSpPr>
          <p:cNvPr id="142" name="object 19">
            <a:extLst>
              <a:ext uri="{FF2B5EF4-FFF2-40B4-BE49-F238E27FC236}">
                <a16:creationId xmlns:a16="http://schemas.microsoft.com/office/drawing/2014/main" id="{4081E59F-691A-4763-A831-887334E7645D}"/>
              </a:ext>
            </a:extLst>
          </p:cNvPr>
          <p:cNvSpPr txBox="1"/>
          <p:nvPr/>
        </p:nvSpPr>
        <p:spPr>
          <a:xfrm>
            <a:off x="4521370" y="2747085"/>
            <a:ext cx="721616" cy="2904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1312H</a:t>
            </a:r>
            <a:endParaRPr lang="en-US" sz="850" spc="-1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850" spc="-10" dirty="0">
                <a:latin typeface="Arial"/>
                <a:cs typeface="Arial"/>
              </a:rPr>
              <a:t>            / 1322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43" name="object 21">
            <a:extLst>
              <a:ext uri="{FF2B5EF4-FFF2-40B4-BE49-F238E27FC236}">
                <a16:creationId xmlns:a16="http://schemas.microsoft.com/office/drawing/2014/main" id="{84AA12EA-25A1-4620-B979-A05C4307E4AC}"/>
              </a:ext>
            </a:extLst>
          </p:cNvPr>
          <p:cNvSpPr txBox="1"/>
          <p:nvPr/>
        </p:nvSpPr>
        <p:spPr>
          <a:xfrm>
            <a:off x="8212325" y="2832984"/>
            <a:ext cx="692785" cy="1593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PHYS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2325H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44" name="object 23">
            <a:extLst>
              <a:ext uri="{FF2B5EF4-FFF2-40B4-BE49-F238E27FC236}">
                <a16:creationId xmlns:a16="http://schemas.microsoft.com/office/drawing/2014/main" id="{CDCCA67C-6CD2-4E64-BBA8-539AD8A5CEBD}"/>
              </a:ext>
            </a:extLst>
          </p:cNvPr>
          <p:cNvSpPr txBox="1"/>
          <p:nvPr/>
        </p:nvSpPr>
        <p:spPr>
          <a:xfrm>
            <a:off x="1749043" y="3621475"/>
            <a:ext cx="704850" cy="1593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GOVT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2305H</a:t>
            </a:r>
            <a:endParaRPr sz="850">
              <a:latin typeface="Arial"/>
              <a:cs typeface="Arial"/>
            </a:endParaRPr>
          </a:p>
        </p:txBody>
      </p:sp>
      <p:sp>
        <p:nvSpPr>
          <p:cNvPr id="145" name="object 25">
            <a:extLst>
              <a:ext uri="{FF2B5EF4-FFF2-40B4-BE49-F238E27FC236}">
                <a16:creationId xmlns:a16="http://schemas.microsoft.com/office/drawing/2014/main" id="{613F509A-94BF-49CE-9692-2C4A32FF76B8}"/>
              </a:ext>
            </a:extLst>
          </p:cNvPr>
          <p:cNvSpPr txBox="1"/>
          <p:nvPr/>
        </p:nvSpPr>
        <p:spPr>
          <a:xfrm>
            <a:off x="5446773" y="3510224"/>
            <a:ext cx="67373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2331H</a:t>
            </a:r>
            <a:endParaRPr sz="850">
              <a:latin typeface="Arial"/>
              <a:cs typeface="Arial"/>
            </a:endParaRPr>
          </a:p>
          <a:p>
            <a:pPr marL="45085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Proc</a:t>
            </a:r>
            <a:endParaRPr sz="850">
              <a:latin typeface="Arial"/>
              <a:cs typeface="Arial"/>
            </a:endParaRPr>
          </a:p>
        </p:txBody>
      </p:sp>
      <p:sp>
        <p:nvSpPr>
          <p:cNvPr id="146" name="object 30">
            <a:extLst>
              <a:ext uri="{FF2B5EF4-FFF2-40B4-BE49-F238E27FC236}">
                <a16:creationId xmlns:a16="http://schemas.microsoft.com/office/drawing/2014/main" id="{37CF0E7F-A146-4B30-BBA9-5407CBE8E4E4}"/>
              </a:ext>
            </a:extLst>
          </p:cNvPr>
          <p:cNvSpPr txBox="1"/>
          <p:nvPr/>
        </p:nvSpPr>
        <p:spPr>
          <a:xfrm>
            <a:off x="4542015" y="3502634"/>
            <a:ext cx="690245" cy="2904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2323H</a:t>
            </a:r>
            <a:endParaRPr lang="en-US" sz="850" spc="-1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850" dirty="0">
              <a:latin typeface="Arial"/>
              <a:cs typeface="Arial"/>
            </a:endParaRPr>
          </a:p>
        </p:txBody>
      </p:sp>
      <p:sp>
        <p:nvSpPr>
          <p:cNvPr id="147" name="object 32">
            <a:extLst>
              <a:ext uri="{FF2B5EF4-FFF2-40B4-BE49-F238E27FC236}">
                <a16:creationId xmlns:a16="http://schemas.microsoft.com/office/drawing/2014/main" id="{B1113938-DCFD-43C6-A5CB-28896D98C4BA}"/>
              </a:ext>
            </a:extLst>
          </p:cNvPr>
          <p:cNvSpPr txBox="1"/>
          <p:nvPr/>
        </p:nvSpPr>
        <p:spPr>
          <a:xfrm>
            <a:off x="3618213" y="4030436"/>
            <a:ext cx="715645" cy="2904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2123H</a:t>
            </a:r>
            <a:endParaRPr lang="en-US" sz="850" spc="-1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850" dirty="0">
              <a:latin typeface="Arial"/>
              <a:cs typeface="Arial"/>
            </a:endParaRPr>
          </a:p>
        </p:txBody>
      </p:sp>
      <p:sp>
        <p:nvSpPr>
          <p:cNvPr id="148" name="object 34">
            <a:extLst>
              <a:ext uri="{FF2B5EF4-FFF2-40B4-BE49-F238E27FC236}">
                <a16:creationId xmlns:a16="http://schemas.microsoft.com/office/drawing/2014/main" id="{10ED6D13-0C50-4185-B2D3-7D06F6B56099}"/>
              </a:ext>
            </a:extLst>
          </p:cNvPr>
          <p:cNvSpPr txBox="1"/>
          <p:nvPr/>
        </p:nvSpPr>
        <p:spPr>
          <a:xfrm>
            <a:off x="5475221" y="4013143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2332</a:t>
            </a:r>
            <a:endParaRPr sz="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Thermo</a:t>
            </a:r>
            <a:r>
              <a:rPr sz="850" spc="125" dirty="0">
                <a:latin typeface="Times New Roman"/>
                <a:cs typeface="Times New Roman"/>
              </a:rPr>
              <a:t> </a:t>
            </a:r>
            <a:r>
              <a:rPr sz="850" spc="-50" dirty="0">
                <a:latin typeface="Arial"/>
                <a:cs typeface="Arial"/>
              </a:rPr>
              <a:t>I</a:t>
            </a:r>
            <a:endParaRPr sz="850">
              <a:latin typeface="Arial"/>
              <a:cs typeface="Arial"/>
            </a:endParaRPr>
          </a:p>
        </p:txBody>
      </p:sp>
      <p:sp>
        <p:nvSpPr>
          <p:cNvPr id="149" name="object 36">
            <a:extLst>
              <a:ext uri="{FF2B5EF4-FFF2-40B4-BE49-F238E27FC236}">
                <a16:creationId xmlns:a16="http://schemas.microsoft.com/office/drawing/2014/main" id="{C5D81BD9-BA18-40AF-B3B2-4D773EC04156}"/>
              </a:ext>
            </a:extLst>
          </p:cNvPr>
          <p:cNvSpPr txBox="1"/>
          <p:nvPr/>
        </p:nvSpPr>
        <p:spPr>
          <a:xfrm>
            <a:off x="7238245" y="4027517"/>
            <a:ext cx="699135" cy="2904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3321H</a:t>
            </a:r>
            <a:endParaRPr lang="en-US" sz="850" spc="-10" dirty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sz="850" spc="-10" dirty="0" err="1">
                <a:latin typeface="Arial"/>
                <a:cs typeface="Arial"/>
              </a:rPr>
              <a:t>Analyt</a:t>
            </a:r>
            <a:r>
              <a:rPr lang="en-US" sz="850" spc="-10" dirty="0">
                <a:latin typeface="Arial"/>
                <a:cs typeface="Arial"/>
              </a:rPr>
              <a:t> </a:t>
            </a:r>
            <a:r>
              <a:rPr lang="en-US" sz="850" spc="-10" dirty="0" err="1">
                <a:latin typeface="Arial"/>
                <a:cs typeface="Arial"/>
              </a:rPr>
              <a:t>Mthds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50" name="object 38">
            <a:extLst>
              <a:ext uri="{FF2B5EF4-FFF2-40B4-BE49-F238E27FC236}">
                <a16:creationId xmlns:a16="http://schemas.microsoft.com/office/drawing/2014/main" id="{04EACB61-851F-44C3-AF78-E5285787738B}"/>
              </a:ext>
            </a:extLst>
          </p:cNvPr>
          <p:cNvSpPr txBox="1"/>
          <p:nvPr/>
        </p:nvSpPr>
        <p:spPr>
          <a:xfrm>
            <a:off x="4523095" y="4011775"/>
            <a:ext cx="715645" cy="2904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2325H</a:t>
            </a:r>
            <a:endParaRPr lang="en-US" sz="850" spc="-1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850" dirty="0">
              <a:latin typeface="Arial"/>
              <a:cs typeface="Arial"/>
            </a:endParaRPr>
          </a:p>
        </p:txBody>
      </p:sp>
      <p:sp>
        <p:nvSpPr>
          <p:cNvPr id="151" name="object 40">
            <a:extLst>
              <a:ext uri="{FF2B5EF4-FFF2-40B4-BE49-F238E27FC236}">
                <a16:creationId xmlns:a16="http://schemas.microsoft.com/office/drawing/2014/main" id="{B784380D-FC14-4958-9501-3254D63E4DF7}"/>
              </a:ext>
            </a:extLst>
          </p:cNvPr>
          <p:cNvSpPr txBox="1"/>
          <p:nvPr/>
        </p:nvSpPr>
        <p:spPr>
          <a:xfrm>
            <a:off x="8215757" y="4046919"/>
            <a:ext cx="693424" cy="26225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25"/>
              </a:spcBef>
              <a:tabLst>
                <a:tab pos="836930" algn="l"/>
              </a:tabLst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20" dirty="0">
                <a:latin typeface="Times New Roman"/>
                <a:cs typeface="Times New Roman"/>
              </a:rPr>
              <a:t> </a:t>
            </a:r>
            <a:r>
              <a:rPr sz="850" dirty="0">
                <a:latin typeface="Arial"/>
                <a:cs typeface="Arial"/>
              </a:rPr>
              <a:t>3300</a:t>
            </a:r>
            <a:endParaRPr sz="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750" dirty="0">
                <a:latin typeface="Arial"/>
                <a:cs typeface="Arial"/>
              </a:rPr>
              <a:t>Mat</a:t>
            </a:r>
            <a:r>
              <a:rPr sz="750" spc="5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Arial"/>
                <a:cs typeface="Arial"/>
              </a:rPr>
              <a:t>Sci</a:t>
            </a:r>
            <a:r>
              <a:rPr sz="750" spc="4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Arial"/>
                <a:cs typeface="Arial"/>
              </a:rPr>
              <a:t>&amp;</a:t>
            </a:r>
            <a:r>
              <a:rPr sz="750" spc="40" dirty="0">
                <a:latin typeface="Times New Roman"/>
                <a:cs typeface="Times New Roman"/>
              </a:rPr>
              <a:t> </a:t>
            </a:r>
            <a:r>
              <a:rPr sz="750" spc="-20" dirty="0">
                <a:latin typeface="Arial"/>
                <a:cs typeface="Arial"/>
              </a:rPr>
              <a:t>Engr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52" name="object 43">
            <a:extLst>
              <a:ext uri="{FF2B5EF4-FFF2-40B4-BE49-F238E27FC236}">
                <a16:creationId xmlns:a16="http://schemas.microsoft.com/office/drawing/2014/main" id="{BA9FEDE4-09E0-478D-8E7C-ED66CFB4B630}"/>
              </a:ext>
            </a:extLst>
          </p:cNvPr>
          <p:cNvSpPr txBox="1"/>
          <p:nvPr/>
        </p:nvSpPr>
        <p:spPr>
          <a:xfrm>
            <a:off x="5475221" y="4767523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3333</a:t>
            </a:r>
            <a:endParaRPr sz="850" dirty="0">
              <a:latin typeface="Arial"/>
              <a:cs typeface="Arial"/>
            </a:endParaRPr>
          </a:p>
          <a:p>
            <a:pPr marL="68580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Thermo</a:t>
            </a:r>
            <a:r>
              <a:rPr sz="850" spc="125" dirty="0">
                <a:latin typeface="Times New Roman"/>
                <a:cs typeface="Times New Roman"/>
              </a:rPr>
              <a:t> </a:t>
            </a:r>
            <a:r>
              <a:rPr sz="850" spc="-25" dirty="0">
                <a:latin typeface="Arial"/>
                <a:cs typeface="Arial"/>
              </a:rPr>
              <a:t>II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53" name="object 45">
            <a:extLst>
              <a:ext uri="{FF2B5EF4-FFF2-40B4-BE49-F238E27FC236}">
                <a16:creationId xmlns:a16="http://schemas.microsoft.com/office/drawing/2014/main" id="{0CEE1184-E822-41D6-B344-E06648C2D1DE}"/>
              </a:ext>
            </a:extLst>
          </p:cNvPr>
          <p:cNvSpPr txBox="1"/>
          <p:nvPr/>
        </p:nvSpPr>
        <p:spPr>
          <a:xfrm>
            <a:off x="6420972" y="4789107"/>
            <a:ext cx="655955" cy="2768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3334</a:t>
            </a:r>
            <a:endParaRPr sz="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750" spc="-10" dirty="0">
                <a:latin typeface="Arial"/>
                <a:cs typeface="Arial"/>
              </a:rPr>
              <a:t>Stat/NumTech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54" name="object 47">
            <a:extLst>
              <a:ext uri="{FF2B5EF4-FFF2-40B4-BE49-F238E27FC236}">
                <a16:creationId xmlns:a16="http://schemas.microsoft.com/office/drawing/2014/main" id="{96F2C83D-9102-43EB-A01C-C862BA0D4F3F}"/>
              </a:ext>
            </a:extLst>
          </p:cNvPr>
          <p:cNvSpPr txBox="1"/>
          <p:nvPr/>
        </p:nvSpPr>
        <p:spPr>
          <a:xfrm>
            <a:off x="4413833" y="4795515"/>
            <a:ext cx="52641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27305" marR="5080" indent="-15240">
              <a:lnSpc>
                <a:spcPct val="103499"/>
              </a:lnSpc>
              <a:spcBef>
                <a:spcPts val="90"/>
              </a:spcBef>
            </a:pPr>
            <a:r>
              <a:rPr sz="850" spc="-10" dirty="0">
                <a:latin typeface="Arial"/>
                <a:cs typeface="Arial"/>
              </a:rPr>
              <a:t>Chemistry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dirty="0">
                <a:latin typeface="Arial"/>
                <a:cs typeface="Arial"/>
              </a:rPr>
              <a:t>Elective</a:t>
            </a:r>
            <a:r>
              <a:rPr sz="850" spc="120" dirty="0">
                <a:latin typeface="Times New Roman"/>
                <a:cs typeface="Times New Roman"/>
              </a:rPr>
              <a:t> </a:t>
            </a:r>
            <a:r>
              <a:rPr sz="850" spc="-50" dirty="0">
                <a:latin typeface="Arial"/>
                <a:cs typeface="Arial"/>
              </a:rPr>
              <a:t>*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55" name="object 49">
            <a:extLst>
              <a:ext uri="{FF2B5EF4-FFF2-40B4-BE49-F238E27FC236}">
                <a16:creationId xmlns:a16="http://schemas.microsoft.com/office/drawing/2014/main" id="{76D8D0F9-08AF-4F01-9292-C176F4D8D688}"/>
              </a:ext>
            </a:extLst>
          </p:cNvPr>
          <p:cNvSpPr txBox="1"/>
          <p:nvPr/>
        </p:nvSpPr>
        <p:spPr>
          <a:xfrm>
            <a:off x="8225025" y="3531970"/>
            <a:ext cx="667385" cy="1593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PHYS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2326H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56" name="object 51">
            <a:extLst>
              <a:ext uri="{FF2B5EF4-FFF2-40B4-BE49-F238E27FC236}">
                <a16:creationId xmlns:a16="http://schemas.microsoft.com/office/drawing/2014/main" id="{D2D93D98-EA4D-4F8E-B103-1BD3345F0335}"/>
              </a:ext>
            </a:extLst>
          </p:cNvPr>
          <p:cNvSpPr txBox="1"/>
          <p:nvPr/>
        </p:nvSpPr>
        <p:spPr>
          <a:xfrm>
            <a:off x="853036" y="4195446"/>
            <a:ext cx="582295" cy="2455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50" dirty="0">
                <a:latin typeface="Arial"/>
                <a:cs typeface="Arial"/>
              </a:rPr>
              <a:t>ENGI</a:t>
            </a:r>
            <a:r>
              <a:rPr sz="750" spc="60" dirty="0">
                <a:latin typeface="Times New Roman"/>
                <a:cs typeface="Times New Roman"/>
              </a:rPr>
              <a:t> </a:t>
            </a:r>
            <a:r>
              <a:rPr sz="750" spc="-10" dirty="0">
                <a:latin typeface="Arial"/>
                <a:cs typeface="Arial"/>
              </a:rPr>
              <a:t>2304H</a:t>
            </a:r>
            <a:endParaRPr sz="750" dirty="0">
              <a:latin typeface="Arial"/>
              <a:cs typeface="Arial"/>
            </a:endParaRPr>
          </a:p>
          <a:p>
            <a:pPr marL="64135">
              <a:lnSpc>
                <a:spcPct val="100000"/>
              </a:lnSpc>
              <a:spcBef>
                <a:spcPts val="25"/>
              </a:spcBef>
            </a:pPr>
            <a:r>
              <a:rPr sz="750" dirty="0">
                <a:latin typeface="Arial"/>
                <a:cs typeface="Arial"/>
              </a:rPr>
              <a:t>Tech</a:t>
            </a:r>
            <a:r>
              <a:rPr sz="750" spc="45" dirty="0">
                <a:latin typeface="Times New Roman"/>
                <a:cs typeface="Times New Roman"/>
              </a:rPr>
              <a:t> </a:t>
            </a:r>
            <a:r>
              <a:rPr sz="750" spc="-25" dirty="0">
                <a:latin typeface="Arial"/>
                <a:cs typeface="Arial"/>
              </a:rPr>
              <a:t>Com</a:t>
            </a:r>
            <a:r>
              <a:rPr lang="en-US" sz="750" spc="-25" dirty="0">
                <a:latin typeface="Arial"/>
                <a:cs typeface="Arial"/>
              </a:rPr>
              <a:t>m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57" name="object 53">
            <a:extLst>
              <a:ext uri="{FF2B5EF4-FFF2-40B4-BE49-F238E27FC236}">
                <a16:creationId xmlns:a16="http://schemas.microsoft.com/office/drawing/2014/main" id="{A16D29C3-BCCB-4292-865E-C3085B9DE66B}"/>
              </a:ext>
            </a:extLst>
          </p:cNvPr>
          <p:cNvSpPr txBox="1"/>
          <p:nvPr/>
        </p:nvSpPr>
        <p:spPr>
          <a:xfrm>
            <a:off x="5446141" y="5279587"/>
            <a:ext cx="661670" cy="2768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3466</a:t>
            </a:r>
            <a:endParaRPr sz="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750" spc="-10" dirty="0">
                <a:latin typeface="Arial"/>
                <a:cs typeface="Arial"/>
              </a:rPr>
              <a:t>Bio&amp;PhyChem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58" name="object 55">
            <a:extLst>
              <a:ext uri="{FF2B5EF4-FFF2-40B4-BE49-F238E27FC236}">
                <a16:creationId xmlns:a16="http://schemas.microsoft.com/office/drawing/2014/main" id="{2FF1FB49-B32F-4E75-AD1F-0154563B1645}"/>
              </a:ext>
            </a:extLst>
          </p:cNvPr>
          <p:cNvSpPr txBox="1"/>
          <p:nvPr/>
        </p:nvSpPr>
        <p:spPr>
          <a:xfrm>
            <a:off x="6395717" y="5270443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3462</a:t>
            </a:r>
            <a:endParaRPr sz="8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Unit</a:t>
            </a:r>
            <a:r>
              <a:rPr sz="850" spc="75" dirty="0">
                <a:latin typeface="Times New Roman"/>
                <a:cs typeface="Times New Roman"/>
              </a:rPr>
              <a:t> </a:t>
            </a:r>
            <a:r>
              <a:rPr sz="850" spc="-25" dirty="0">
                <a:latin typeface="Arial"/>
                <a:cs typeface="Arial"/>
              </a:rPr>
              <a:t>Ops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59" name="object 57">
            <a:extLst>
              <a:ext uri="{FF2B5EF4-FFF2-40B4-BE49-F238E27FC236}">
                <a16:creationId xmlns:a16="http://schemas.microsoft.com/office/drawing/2014/main" id="{A0BB9C9D-2A30-4617-8E04-0E24C0685641}"/>
              </a:ext>
            </a:extLst>
          </p:cNvPr>
          <p:cNvSpPr txBox="1"/>
          <p:nvPr/>
        </p:nvSpPr>
        <p:spPr>
          <a:xfrm>
            <a:off x="7319260" y="5270443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3369</a:t>
            </a:r>
            <a:endParaRPr sz="850">
              <a:latin typeface="Arial"/>
              <a:cs typeface="Arial"/>
            </a:endParaRPr>
          </a:p>
          <a:p>
            <a:pPr marL="70485">
              <a:lnSpc>
                <a:spcPct val="100000"/>
              </a:lnSpc>
              <a:spcBef>
                <a:spcPts val="35"/>
              </a:spcBef>
            </a:pPr>
            <a:r>
              <a:rPr sz="850" spc="-10" dirty="0">
                <a:latin typeface="Arial"/>
                <a:cs typeface="Arial"/>
              </a:rPr>
              <a:t>Transport</a:t>
            </a:r>
            <a:endParaRPr sz="850">
              <a:latin typeface="Arial"/>
              <a:cs typeface="Arial"/>
            </a:endParaRPr>
          </a:p>
        </p:txBody>
      </p:sp>
      <p:sp>
        <p:nvSpPr>
          <p:cNvPr id="160" name="object 59">
            <a:extLst>
              <a:ext uri="{FF2B5EF4-FFF2-40B4-BE49-F238E27FC236}">
                <a16:creationId xmlns:a16="http://schemas.microsoft.com/office/drawing/2014/main" id="{37B4526E-A616-43C1-BD09-4ECF7DC4B1C3}"/>
              </a:ext>
            </a:extLst>
          </p:cNvPr>
          <p:cNvSpPr txBox="1"/>
          <p:nvPr/>
        </p:nvSpPr>
        <p:spPr>
          <a:xfrm>
            <a:off x="8239756" y="5270443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3367</a:t>
            </a:r>
            <a:endParaRPr sz="850">
              <a:latin typeface="Arial"/>
              <a:cs typeface="Arial"/>
            </a:endParaRPr>
          </a:p>
          <a:p>
            <a:pPr marL="59690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Proc</a:t>
            </a:r>
            <a:r>
              <a:rPr sz="850" spc="9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Cont</a:t>
            </a:r>
            <a:endParaRPr sz="850">
              <a:latin typeface="Arial"/>
              <a:cs typeface="Arial"/>
            </a:endParaRPr>
          </a:p>
        </p:txBody>
      </p:sp>
      <p:sp>
        <p:nvSpPr>
          <p:cNvPr id="161" name="object 61">
            <a:extLst>
              <a:ext uri="{FF2B5EF4-FFF2-40B4-BE49-F238E27FC236}">
                <a16:creationId xmlns:a16="http://schemas.microsoft.com/office/drawing/2014/main" id="{AF0EFE1A-4710-40A8-BD31-1BE8C5EBC368}"/>
              </a:ext>
            </a:extLst>
          </p:cNvPr>
          <p:cNvSpPr txBox="1"/>
          <p:nvPr/>
        </p:nvSpPr>
        <p:spPr>
          <a:xfrm>
            <a:off x="852931" y="6593274"/>
            <a:ext cx="642620" cy="1468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HIST</a:t>
            </a:r>
            <a:r>
              <a:rPr sz="850" spc="9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13</a:t>
            </a:r>
            <a:r>
              <a:rPr lang="en-US" sz="850" spc="-10" dirty="0">
                <a:latin typeface="Arial"/>
                <a:cs typeface="Arial"/>
              </a:rPr>
              <a:t>02</a:t>
            </a:r>
            <a:r>
              <a:rPr sz="850" spc="-10" dirty="0">
                <a:latin typeface="Arial"/>
                <a:cs typeface="Arial"/>
              </a:rPr>
              <a:t>H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62" name="object 63">
            <a:extLst>
              <a:ext uri="{FF2B5EF4-FFF2-40B4-BE49-F238E27FC236}">
                <a16:creationId xmlns:a16="http://schemas.microsoft.com/office/drawing/2014/main" id="{563EDA7B-AD0F-47FE-825D-C58798FAF1CD}"/>
              </a:ext>
            </a:extLst>
          </p:cNvPr>
          <p:cNvSpPr txBox="1"/>
          <p:nvPr/>
        </p:nvSpPr>
        <p:spPr>
          <a:xfrm>
            <a:off x="1062922" y="6083578"/>
            <a:ext cx="44132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1920" marR="5080" indent="-109855">
              <a:lnSpc>
                <a:spcPct val="103499"/>
              </a:lnSpc>
              <a:spcBef>
                <a:spcPts val="90"/>
              </a:spcBef>
            </a:pPr>
            <a:r>
              <a:rPr sz="850" spc="-10" dirty="0">
                <a:latin typeface="Arial"/>
                <a:cs typeface="Arial"/>
              </a:rPr>
              <a:t>Creative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Arts</a:t>
            </a:r>
            <a:endParaRPr sz="850">
              <a:latin typeface="Arial"/>
              <a:cs typeface="Arial"/>
            </a:endParaRPr>
          </a:p>
        </p:txBody>
      </p:sp>
      <p:sp>
        <p:nvSpPr>
          <p:cNvPr id="163" name="object 65">
            <a:extLst>
              <a:ext uri="{FF2B5EF4-FFF2-40B4-BE49-F238E27FC236}">
                <a16:creationId xmlns:a16="http://schemas.microsoft.com/office/drawing/2014/main" id="{FBCBAD8E-8A2B-48C1-A419-D71CD33456DC}"/>
              </a:ext>
            </a:extLst>
          </p:cNvPr>
          <p:cNvSpPr txBox="1"/>
          <p:nvPr/>
        </p:nvSpPr>
        <p:spPr>
          <a:xfrm>
            <a:off x="5455920" y="6024822"/>
            <a:ext cx="656590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4367</a:t>
            </a:r>
            <a:endParaRPr sz="850" dirty="0">
              <a:latin typeface="Arial"/>
              <a:cs typeface="Arial"/>
            </a:endParaRPr>
          </a:p>
          <a:p>
            <a:pPr marL="65405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React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25" dirty="0">
                <a:latin typeface="Arial"/>
                <a:cs typeface="Arial"/>
              </a:rPr>
              <a:t>Eng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64" name="object 67">
            <a:extLst>
              <a:ext uri="{FF2B5EF4-FFF2-40B4-BE49-F238E27FC236}">
                <a16:creationId xmlns:a16="http://schemas.microsoft.com/office/drawing/2014/main" id="{7387DB20-D2A6-4AC1-A81D-A979CFB0C8C9}"/>
              </a:ext>
            </a:extLst>
          </p:cNvPr>
          <p:cNvSpPr txBox="1"/>
          <p:nvPr/>
        </p:nvSpPr>
        <p:spPr>
          <a:xfrm>
            <a:off x="6395717" y="6024822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4361</a:t>
            </a:r>
            <a:endParaRPr sz="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spc="-10" dirty="0">
                <a:latin typeface="Arial"/>
                <a:cs typeface="Arial"/>
              </a:rPr>
              <a:t>Practices</a:t>
            </a:r>
            <a:endParaRPr sz="850">
              <a:latin typeface="Arial"/>
              <a:cs typeface="Arial"/>
            </a:endParaRPr>
          </a:p>
        </p:txBody>
      </p:sp>
      <p:sp>
        <p:nvSpPr>
          <p:cNvPr id="165" name="object 69">
            <a:extLst>
              <a:ext uri="{FF2B5EF4-FFF2-40B4-BE49-F238E27FC236}">
                <a16:creationId xmlns:a16="http://schemas.microsoft.com/office/drawing/2014/main" id="{21C5147E-88FB-413E-95AA-419BB57A0A2E}"/>
              </a:ext>
            </a:extLst>
          </p:cNvPr>
          <p:cNvSpPr txBox="1"/>
          <p:nvPr/>
        </p:nvSpPr>
        <p:spPr>
          <a:xfrm>
            <a:off x="7301230" y="6024822"/>
            <a:ext cx="655320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4321</a:t>
            </a:r>
            <a:endParaRPr sz="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Design</a:t>
            </a:r>
            <a:r>
              <a:rPr sz="850" spc="114" dirty="0">
                <a:latin typeface="Times New Roman"/>
                <a:cs typeface="Times New Roman"/>
              </a:rPr>
              <a:t> </a:t>
            </a:r>
            <a:r>
              <a:rPr sz="850" spc="-60" dirty="0">
                <a:latin typeface="Arial"/>
                <a:cs typeface="Arial"/>
              </a:rPr>
              <a:t>I</a:t>
            </a:r>
            <a:endParaRPr sz="850">
              <a:latin typeface="Arial"/>
              <a:cs typeface="Arial"/>
            </a:endParaRPr>
          </a:p>
        </p:txBody>
      </p:sp>
      <p:sp>
        <p:nvSpPr>
          <p:cNvPr id="166" name="object 71">
            <a:extLst>
              <a:ext uri="{FF2B5EF4-FFF2-40B4-BE49-F238E27FC236}">
                <a16:creationId xmlns:a16="http://schemas.microsoft.com/office/drawing/2014/main" id="{80E919AA-A46B-4148-AD26-913D307D94DC}"/>
              </a:ext>
            </a:extLst>
          </p:cNvPr>
          <p:cNvSpPr txBox="1"/>
          <p:nvPr/>
        </p:nvSpPr>
        <p:spPr>
          <a:xfrm>
            <a:off x="8326624" y="6029394"/>
            <a:ext cx="44259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700" marR="5080" indent="27305">
              <a:lnSpc>
                <a:spcPct val="103499"/>
              </a:lnSpc>
              <a:spcBef>
                <a:spcPts val="90"/>
              </a:spcBef>
            </a:pPr>
            <a:r>
              <a:rPr sz="850" spc="-10" dirty="0">
                <a:latin typeface="Arial"/>
                <a:cs typeface="Arial"/>
              </a:rPr>
              <a:t>Honors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Thesis**</a:t>
            </a:r>
            <a:endParaRPr sz="850">
              <a:latin typeface="Arial"/>
              <a:cs typeface="Arial"/>
            </a:endParaRPr>
          </a:p>
        </p:txBody>
      </p:sp>
      <p:sp>
        <p:nvSpPr>
          <p:cNvPr id="167" name="object 73">
            <a:extLst>
              <a:ext uri="{FF2B5EF4-FFF2-40B4-BE49-F238E27FC236}">
                <a16:creationId xmlns:a16="http://schemas.microsoft.com/office/drawing/2014/main" id="{A3BDFA71-C170-42B6-90D3-4ACF1593EE54}"/>
              </a:ext>
            </a:extLst>
          </p:cNvPr>
          <p:cNvSpPr txBox="1"/>
          <p:nvPr/>
        </p:nvSpPr>
        <p:spPr>
          <a:xfrm>
            <a:off x="5467878" y="6547560"/>
            <a:ext cx="669290" cy="2768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4366</a:t>
            </a:r>
            <a:endParaRPr sz="850" dirty="0">
              <a:latin typeface="Arial"/>
              <a:cs typeface="Arial"/>
            </a:endParaRPr>
          </a:p>
          <a:p>
            <a:pPr marL="67310">
              <a:lnSpc>
                <a:spcPct val="100000"/>
              </a:lnSpc>
              <a:spcBef>
                <a:spcPts val="25"/>
              </a:spcBef>
            </a:pPr>
            <a:r>
              <a:rPr sz="750" dirty="0">
                <a:latin typeface="Arial"/>
                <a:cs typeface="Arial"/>
              </a:rPr>
              <a:t>Biomol</a:t>
            </a:r>
            <a:r>
              <a:rPr sz="750" spc="45" dirty="0">
                <a:latin typeface="Times New Roman"/>
                <a:cs typeface="Times New Roman"/>
              </a:rPr>
              <a:t> </a:t>
            </a:r>
            <a:r>
              <a:rPr sz="750" spc="-20" dirty="0">
                <a:latin typeface="Arial"/>
                <a:cs typeface="Arial"/>
              </a:rPr>
              <a:t>Engr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168" name="object 75">
            <a:extLst>
              <a:ext uri="{FF2B5EF4-FFF2-40B4-BE49-F238E27FC236}">
                <a16:creationId xmlns:a16="http://schemas.microsoft.com/office/drawing/2014/main" id="{659AFAC6-6761-4555-B6C1-C6B0381DA900}"/>
              </a:ext>
            </a:extLst>
          </p:cNvPr>
          <p:cNvSpPr txBox="1"/>
          <p:nvPr/>
        </p:nvSpPr>
        <p:spPr>
          <a:xfrm>
            <a:off x="7319260" y="6527742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4322</a:t>
            </a:r>
            <a:endParaRPr sz="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Design</a:t>
            </a:r>
            <a:r>
              <a:rPr sz="850" spc="114" dirty="0">
                <a:latin typeface="Times New Roman"/>
                <a:cs typeface="Times New Roman"/>
              </a:rPr>
              <a:t> </a:t>
            </a:r>
            <a:r>
              <a:rPr sz="850" spc="-35" dirty="0">
                <a:latin typeface="Arial"/>
                <a:cs typeface="Arial"/>
              </a:rPr>
              <a:t>II</a:t>
            </a:r>
            <a:endParaRPr sz="850">
              <a:latin typeface="Arial"/>
              <a:cs typeface="Arial"/>
            </a:endParaRPr>
          </a:p>
        </p:txBody>
      </p:sp>
      <p:sp>
        <p:nvSpPr>
          <p:cNvPr id="170" name="object 77">
            <a:extLst>
              <a:ext uri="{FF2B5EF4-FFF2-40B4-BE49-F238E27FC236}">
                <a16:creationId xmlns:a16="http://schemas.microsoft.com/office/drawing/2014/main" id="{1DF7020A-821F-4144-AF22-B1B643A9D0CF}"/>
              </a:ext>
            </a:extLst>
          </p:cNvPr>
          <p:cNvSpPr txBox="1"/>
          <p:nvPr/>
        </p:nvSpPr>
        <p:spPr>
          <a:xfrm>
            <a:off x="4615686" y="6527742"/>
            <a:ext cx="492759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700" marR="5080" indent="33020">
              <a:lnSpc>
                <a:spcPct val="103499"/>
              </a:lnSpc>
              <a:spcBef>
                <a:spcPts val="90"/>
              </a:spcBef>
            </a:pPr>
            <a:r>
              <a:rPr sz="850" spc="-10" dirty="0">
                <a:latin typeface="Arial"/>
                <a:cs typeface="Arial"/>
              </a:rPr>
              <a:t>Science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dirty="0">
                <a:latin typeface="Arial"/>
                <a:cs typeface="Arial"/>
              </a:rPr>
              <a:t>Elective</a:t>
            </a:r>
            <a:r>
              <a:rPr sz="850" spc="120" dirty="0">
                <a:latin typeface="Times New Roman"/>
                <a:cs typeface="Times New Roman"/>
              </a:rPr>
              <a:t> </a:t>
            </a:r>
            <a:r>
              <a:rPr sz="850" spc="-50" dirty="0">
                <a:latin typeface="Arial"/>
                <a:cs typeface="Arial"/>
              </a:rPr>
              <a:t>*</a:t>
            </a:r>
            <a:endParaRPr sz="850">
              <a:latin typeface="Arial"/>
              <a:cs typeface="Arial"/>
            </a:endParaRPr>
          </a:p>
        </p:txBody>
      </p:sp>
      <p:sp>
        <p:nvSpPr>
          <p:cNvPr id="172" name="object 79">
            <a:extLst>
              <a:ext uri="{FF2B5EF4-FFF2-40B4-BE49-F238E27FC236}">
                <a16:creationId xmlns:a16="http://schemas.microsoft.com/office/drawing/2014/main" id="{EDB04B69-E68C-445A-B31F-3E8E2CD1D4AB}"/>
              </a:ext>
            </a:extLst>
          </p:cNvPr>
          <p:cNvSpPr txBox="1"/>
          <p:nvPr/>
        </p:nvSpPr>
        <p:spPr>
          <a:xfrm>
            <a:off x="6481061" y="6536886"/>
            <a:ext cx="44259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700" marR="5080" indent="27305">
              <a:lnSpc>
                <a:spcPct val="103499"/>
              </a:lnSpc>
              <a:spcBef>
                <a:spcPts val="90"/>
              </a:spcBef>
            </a:pPr>
            <a:r>
              <a:rPr sz="850" spc="-10" dirty="0">
                <a:latin typeface="Arial"/>
                <a:cs typeface="Arial"/>
              </a:rPr>
              <a:t>Honors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Thesis**</a:t>
            </a:r>
            <a:endParaRPr sz="850">
              <a:latin typeface="Arial"/>
              <a:cs typeface="Arial"/>
            </a:endParaRPr>
          </a:p>
        </p:txBody>
      </p:sp>
      <p:sp>
        <p:nvSpPr>
          <p:cNvPr id="174" name="object 155">
            <a:extLst>
              <a:ext uri="{FF2B5EF4-FFF2-40B4-BE49-F238E27FC236}">
                <a16:creationId xmlns:a16="http://schemas.microsoft.com/office/drawing/2014/main" id="{9CEE81E4-B517-495E-981E-3FF2612E7473}"/>
              </a:ext>
            </a:extLst>
          </p:cNvPr>
          <p:cNvSpPr txBox="1"/>
          <p:nvPr/>
        </p:nvSpPr>
        <p:spPr>
          <a:xfrm>
            <a:off x="1077350" y="5456422"/>
            <a:ext cx="889635" cy="361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Arial"/>
                <a:cs typeface="Arial"/>
              </a:rPr>
              <a:t>Prerequisites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For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Design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Arial"/>
                <a:cs typeface="Arial"/>
              </a:rPr>
              <a:t>I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75" name="object 156">
            <a:extLst>
              <a:ext uri="{FF2B5EF4-FFF2-40B4-BE49-F238E27FC236}">
                <a16:creationId xmlns:a16="http://schemas.microsoft.com/office/drawing/2014/main" id="{EEC063AD-97B5-4336-88E2-9B9414C838BC}"/>
              </a:ext>
            </a:extLst>
          </p:cNvPr>
          <p:cNvSpPr txBox="1"/>
          <p:nvPr/>
        </p:nvSpPr>
        <p:spPr>
          <a:xfrm>
            <a:off x="7316213" y="4776667"/>
            <a:ext cx="818515" cy="2768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40" dirty="0">
                <a:latin typeface="Times New Roman"/>
                <a:cs typeface="Times New Roman"/>
              </a:rPr>
              <a:t> </a:t>
            </a:r>
            <a:r>
              <a:rPr sz="850" dirty="0">
                <a:latin typeface="Arial"/>
                <a:cs typeface="Arial"/>
              </a:rPr>
              <a:t>3363</a:t>
            </a:r>
            <a:r>
              <a:rPr sz="850" spc="170" dirty="0">
                <a:latin typeface="Times New Roman"/>
                <a:cs typeface="Times New Roman"/>
              </a:rPr>
              <a:t> </a:t>
            </a:r>
            <a:r>
              <a:rPr sz="850" u="sng" spc="5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85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spcBef>
                <a:spcPts val="30"/>
              </a:spcBef>
            </a:pPr>
            <a:r>
              <a:rPr sz="750" dirty="0">
                <a:latin typeface="Arial"/>
                <a:cs typeface="Arial"/>
              </a:rPr>
              <a:t>Fluid</a:t>
            </a:r>
            <a:r>
              <a:rPr sz="750" spc="35" dirty="0">
                <a:latin typeface="Times New Roman"/>
                <a:cs typeface="Times New Roman"/>
              </a:rPr>
              <a:t> </a:t>
            </a:r>
            <a:r>
              <a:rPr sz="750" spc="-20" dirty="0">
                <a:latin typeface="Arial"/>
                <a:cs typeface="Arial"/>
              </a:rPr>
              <a:t>Mech</a:t>
            </a:r>
            <a:endParaRPr sz="750">
              <a:latin typeface="Arial"/>
              <a:cs typeface="Arial"/>
            </a:endParaRPr>
          </a:p>
        </p:txBody>
      </p:sp>
      <p:sp>
        <p:nvSpPr>
          <p:cNvPr id="176" name="object 158">
            <a:extLst>
              <a:ext uri="{FF2B5EF4-FFF2-40B4-BE49-F238E27FC236}">
                <a16:creationId xmlns:a16="http://schemas.microsoft.com/office/drawing/2014/main" id="{14EF28BF-336D-46E0-9AC5-7928CC2DEF8C}"/>
              </a:ext>
            </a:extLst>
          </p:cNvPr>
          <p:cNvSpPr txBox="1"/>
          <p:nvPr/>
        </p:nvSpPr>
        <p:spPr>
          <a:xfrm>
            <a:off x="1766570" y="2309312"/>
            <a:ext cx="655955" cy="1593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HON</a:t>
            </a:r>
            <a:r>
              <a:rPr sz="850" spc="8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2301H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177" name="object 160">
            <a:extLst>
              <a:ext uri="{FF2B5EF4-FFF2-40B4-BE49-F238E27FC236}">
                <a16:creationId xmlns:a16="http://schemas.microsoft.com/office/drawing/2014/main" id="{CC1981B3-1414-4A6E-9B4A-A1A6DEFDA9FB}"/>
              </a:ext>
            </a:extLst>
          </p:cNvPr>
          <p:cNvSpPr txBox="1"/>
          <p:nvPr/>
        </p:nvSpPr>
        <p:spPr>
          <a:xfrm>
            <a:off x="1776475" y="2812232"/>
            <a:ext cx="635000" cy="1593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HON</a:t>
            </a:r>
            <a:r>
              <a:rPr sz="850" spc="8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2101H</a:t>
            </a:r>
            <a:endParaRPr sz="850">
              <a:latin typeface="Arial"/>
              <a:cs typeface="Arial"/>
            </a:endParaRPr>
          </a:p>
        </p:txBody>
      </p:sp>
      <p:sp>
        <p:nvSpPr>
          <p:cNvPr id="180" name="object 175">
            <a:extLst>
              <a:ext uri="{FF2B5EF4-FFF2-40B4-BE49-F238E27FC236}">
                <a16:creationId xmlns:a16="http://schemas.microsoft.com/office/drawing/2014/main" id="{225D9079-CA1F-42B1-B22F-571B8246DEAA}"/>
              </a:ext>
            </a:extLst>
          </p:cNvPr>
          <p:cNvSpPr txBox="1"/>
          <p:nvPr/>
        </p:nvSpPr>
        <p:spPr>
          <a:xfrm>
            <a:off x="3678426" y="2252924"/>
            <a:ext cx="576580" cy="2776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spc="-20" dirty="0">
                <a:latin typeface="Arial"/>
                <a:cs typeface="Arial"/>
              </a:rPr>
              <a:t>CHEM</a:t>
            </a:r>
            <a:endParaRPr sz="8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1111</a:t>
            </a:r>
            <a:r>
              <a:rPr sz="850" spc="75" dirty="0">
                <a:latin typeface="Times New Roman"/>
                <a:cs typeface="Times New Roman"/>
              </a:rPr>
              <a:t> </a:t>
            </a:r>
            <a:endParaRPr sz="850" dirty="0">
              <a:latin typeface="Arial"/>
              <a:cs typeface="Arial"/>
            </a:endParaRPr>
          </a:p>
        </p:txBody>
      </p: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338FEEA4-3039-46F3-9162-329429E28ADC}"/>
              </a:ext>
            </a:extLst>
          </p:cNvPr>
          <p:cNvCxnSpPr>
            <a:cxnSpLocks/>
            <a:endCxn id="136" idx="3"/>
          </p:cNvCxnSpPr>
          <p:nvPr/>
        </p:nvCxnSpPr>
        <p:spPr>
          <a:xfrm flipH="1" flipV="1">
            <a:off x="6112510" y="2399609"/>
            <a:ext cx="1129712" cy="122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Connector: Elbow 183">
            <a:extLst>
              <a:ext uri="{FF2B5EF4-FFF2-40B4-BE49-F238E27FC236}">
                <a16:creationId xmlns:a16="http://schemas.microsoft.com/office/drawing/2014/main" id="{E3EBADF5-EE3D-4D81-A16B-EE43AD60CE0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05500" y="2590451"/>
            <a:ext cx="1714500" cy="54141"/>
          </a:xfrm>
          <a:prstGeom prst="bentConnector3">
            <a:avLst>
              <a:gd name="adj1" fmla="val -25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A87B74FA-5C69-45E8-9337-D039A71B3486}"/>
              </a:ext>
            </a:extLst>
          </p:cNvPr>
          <p:cNvCxnSpPr/>
          <p:nvPr/>
        </p:nvCxnSpPr>
        <p:spPr>
          <a:xfrm>
            <a:off x="5910580" y="2649673"/>
            <a:ext cx="0" cy="1193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0265DFFC-0A31-48B9-95A3-A6C6953AC662}"/>
              </a:ext>
            </a:extLst>
          </p:cNvPr>
          <p:cNvCxnSpPr>
            <a:cxnSpLocks/>
          </p:cNvCxnSpPr>
          <p:nvPr/>
        </p:nvCxnSpPr>
        <p:spPr>
          <a:xfrm>
            <a:off x="4859020" y="3058613"/>
            <a:ext cx="0" cy="4250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50F458BF-5C49-41F8-A882-F841D0A86554}"/>
              </a:ext>
            </a:extLst>
          </p:cNvPr>
          <p:cNvCxnSpPr/>
          <p:nvPr/>
        </p:nvCxnSpPr>
        <p:spPr>
          <a:xfrm>
            <a:off x="2461260" y="2393133"/>
            <a:ext cx="20066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2A8EEA66-1152-4465-86E8-F353E7AE1CD9}"/>
              </a:ext>
            </a:extLst>
          </p:cNvPr>
          <p:cNvCxnSpPr/>
          <p:nvPr/>
        </p:nvCxnSpPr>
        <p:spPr>
          <a:xfrm>
            <a:off x="2456180" y="2901133"/>
            <a:ext cx="20066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4" name="Connector: Elbow 193">
            <a:extLst>
              <a:ext uri="{FF2B5EF4-FFF2-40B4-BE49-F238E27FC236}">
                <a16:creationId xmlns:a16="http://schemas.microsoft.com/office/drawing/2014/main" id="{2BC14AAA-832A-4F9D-8A9C-BB1EC570500E}"/>
              </a:ext>
            </a:extLst>
          </p:cNvPr>
          <p:cNvCxnSpPr>
            <a:cxnSpLocks/>
          </p:cNvCxnSpPr>
          <p:nvPr/>
        </p:nvCxnSpPr>
        <p:spPr>
          <a:xfrm>
            <a:off x="4856480" y="3155133"/>
            <a:ext cx="703580" cy="350520"/>
          </a:xfrm>
          <a:prstGeom prst="bentConnector3">
            <a:avLst>
              <a:gd name="adj1" fmla="val 100181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Connector: Elbow 194">
            <a:extLst>
              <a:ext uri="{FF2B5EF4-FFF2-40B4-BE49-F238E27FC236}">
                <a16:creationId xmlns:a16="http://schemas.microsoft.com/office/drawing/2014/main" id="{68764868-9B2B-48D3-BD10-C48FB63571E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48680" y="3161703"/>
            <a:ext cx="1743038" cy="56930"/>
          </a:xfrm>
          <a:prstGeom prst="bentConnector3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Arrow Connector 195">
            <a:extLst>
              <a:ext uri="{FF2B5EF4-FFF2-40B4-BE49-F238E27FC236}">
                <a16:creationId xmlns:a16="http://schemas.microsoft.com/office/drawing/2014/main" id="{91CDA0A1-6D82-4FB3-ABA9-6E5CE39FEE83}"/>
              </a:ext>
            </a:extLst>
          </p:cNvPr>
          <p:cNvCxnSpPr/>
          <p:nvPr/>
        </p:nvCxnSpPr>
        <p:spPr>
          <a:xfrm>
            <a:off x="5951220" y="3218633"/>
            <a:ext cx="0" cy="2997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B8137029-E197-43D6-A5E2-D26623F2E813}"/>
              </a:ext>
            </a:extLst>
          </p:cNvPr>
          <p:cNvCxnSpPr>
            <a:cxnSpLocks/>
          </p:cNvCxnSpPr>
          <p:nvPr/>
        </p:nvCxnSpPr>
        <p:spPr>
          <a:xfrm>
            <a:off x="7622270" y="2543371"/>
            <a:ext cx="0" cy="24689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9601BA86-AB7A-4949-ABB8-7E7999B33E6C}"/>
              </a:ext>
            </a:extLst>
          </p:cNvPr>
          <p:cNvCxnSpPr>
            <a:cxnSpLocks/>
            <a:stCxn id="143" idx="2"/>
            <a:endCxn id="155" idx="0"/>
          </p:cNvCxnSpPr>
          <p:nvPr/>
        </p:nvCxnSpPr>
        <p:spPr>
          <a:xfrm>
            <a:off x="8558718" y="2992369"/>
            <a:ext cx="0" cy="53960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Connector: Elbow 199">
            <a:extLst>
              <a:ext uri="{FF2B5EF4-FFF2-40B4-BE49-F238E27FC236}">
                <a16:creationId xmlns:a16="http://schemas.microsoft.com/office/drawing/2014/main" id="{E728E476-4F15-4DD4-B06E-113D34B1B31E}"/>
              </a:ext>
            </a:extLst>
          </p:cNvPr>
          <p:cNvCxnSpPr>
            <a:cxnSpLocks/>
          </p:cNvCxnSpPr>
          <p:nvPr/>
        </p:nvCxnSpPr>
        <p:spPr>
          <a:xfrm rot="10800000" flipV="1">
            <a:off x="6065522" y="3350081"/>
            <a:ext cx="2487166" cy="163448"/>
          </a:xfrm>
          <a:prstGeom prst="bentConnector3">
            <a:avLst>
              <a:gd name="adj1" fmla="val 9986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CA09A318-82DC-4C87-B345-CA3EDD8C3775}"/>
              </a:ext>
            </a:extLst>
          </p:cNvPr>
          <p:cNvCxnSpPr>
            <a:cxnSpLocks/>
          </p:cNvCxnSpPr>
          <p:nvPr/>
        </p:nvCxnSpPr>
        <p:spPr>
          <a:xfrm flipH="1">
            <a:off x="4871720" y="2551505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CCF9532D-DC99-4EE5-8960-10980EC04ACD}"/>
              </a:ext>
            </a:extLst>
          </p:cNvPr>
          <p:cNvCxnSpPr>
            <a:cxnSpLocks/>
            <a:stCxn id="143" idx="1"/>
            <a:endCxn id="141" idx="3"/>
          </p:cNvCxnSpPr>
          <p:nvPr/>
        </p:nvCxnSpPr>
        <p:spPr>
          <a:xfrm flipH="1">
            <a:off x="7992219" y="2912677"/>
            <a:ext cx="22010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9C2DD742-F062-422D-ADC4-B759613C711C}"/>
              </a:ext>
            </a:extLst>
          </p:cNvPr>
          <p:cNvCxnSpPr>
            <a:cxnSpLocks/>
          </p:cNvCxnSpPr>
          <p:nvPr/>
        </p:nvCxnSpPr>
        <p:spPr>
          <a:xfrm flipH="1">
            <a:off x="5735320" y="2557855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D8C8DAC4-69AB-4F4E-BE20-5376800EF4AD}"/>
              </a:ext>
            </a:extLst>
          </p:cNvPr>
          <p:cNvCxnSpPr>
            <a:cxnSpLocks/>
          </p:cNvCxnSpPr>
          <p:nvPr/>
        </p:nvCxnSpPr>
        <p:spPr>
          <a:xfrm flipH="1">
            <a:off x="3011170" y="2557855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26DCF99D-8376-42E0-9C71-0682FE4E020E}"/>
              </a:ext>
            </a:extLst>
          </p:cNvPr>
          <p:cNvCxnSpPr>
            <a:cxnSpLocks/>
          </p:cNvCxnSpPr>
          <p:nvPr/>
        </p:nvCxnSpPr>
        <p:spPr>
          <a:xfrm>
            <a:off x="8580120" y="3743520"/>
            <a:ext cx="1" cy="30150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50160A69-3B76-41BC-B101-7F5A6B55217D}"/>
              </a:ext>
            </a:extLst>
          </p:cNvPr>
          <p:cNvCxnSpPr>
            <a:cxnSpLocks/>
          </p:cNvCxnSpPr>
          <p:nvPr/>
        </p:nvCxnSpPr>
        <p:spPr>
          <a:xfrm flipH="1">
            <a:off x="7659370" y="6342455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F3FC16A5-6688-4A51-AD37-0E4A034419F4}"/>
              </a:ext>
            </a:extLst>
          </p:cNvPr>
          <p:cNvCxnSpPr>
            <a:cxnSpLocks/>
          </p:cNvCxnSpPr>
          <p:nvPr/>
        </p:nvCxnSpPr>
        <p:spPr>
          <a:xfrm>
            <a:off x="6529154" y="5553015"/>
            <a:ext cx="0" cy="4895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Connector: Elbow 208">
            <a:extLst>
              <a:ext uri="{FF2B5EF4-FFF2-40B4-BE49-F238E27FC236}">
                <a16:creationId xmlns:a16="http://schemas.microsoft.com/office/drawing/2014/main" id="{95ED9DA2-6B6A-4778-94DB-37DAB04F4683}"/>
              </a:ext>
            </a:extLst>
          </p:cNvPr>
          <p:cNvCxnSpPr>
            <a:cxnSpLocks/>
          </p:cNvCxnSpPr>
          <p:nvPr/>
        </p:nvCxnSpPr>
        <p:spPr>
          <a:xfrm>
            <a:off x="5785064" y="5116061"/>
            <a:ext cx="940176" cy="154382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id="{A9AA414F-AA5B-42F0-8610-E0A22AD094AB}"/>
              </a:ext>
            </a:extLst>
          </p:cNvPr>
          <p:cNvCxnSpPr>
            <a:cxnSpLocks/>
          </p:cNvCxnSpPr>
          <p:nvPr/>
        </p:nvCxnSpPr>
        <p:spPr>
          <a:xfrm flipH="1">
            <a:off x="5768272" y="3810006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C7858635-1802-4234-83C9-9E7F40F888EE}"/>
              </a:ext>
            </a:extLst>
          </p:cNvPr>
          <p:cNvCxnSpPr>
            <a:cxnSpLocks/>
            <a:endCxn id="152" idx="0"/>
          </p:cNvCxnSpPr>
          <p:nvPr/>
        </p:nvCxnSpPr>
        <p:spPr>
          <a:xfrm>
            <a:off x="5776511" y="4312514"/>
            <a:ext cx="7638" cy="45500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534015E3-4262-42DE-BD3D-B74385C9127A}"/>
              </a:ext>
            </a:extLst>
          </p:cNvPr>
          <p:cNvCxnSpPr>
            <a:cxnSpLocks/>
          </p:cNvCxnSpPr>
          <p:nvPr/>
        </p:nvCxnSpPr>
        <p:spPr>
          <a:xfrm flipH="1">
            <a:off x="8602088" y="4308395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Connector: Elbow 227">
            <a:extLst>
              <a:ext uri="{FF2B5EF4-FFF2-40B4-BE49-F238E27FC236}">
                <a16:creationId xmlns:a16="http://schemas.microsoft.com/office/drawing/2014/main" id="{398B149C-77DD-453F-805E-B0C09FF83DDC}"/>
              </a:ext>
            </a:extLst>
          </p:cNvPr>
          <p:cNvCxnSpPr>
            <a:cxnSpLocks/>
          </p:cNvCxnSpPr>
          <p:nvPr/>
        </p:nvCxnSpPr>
        <p:spPr>
          <a:xfrm rot="16200000" flipH="1">
            <a:off x="8067396" y="5044887"/>
            <a:ext cx="1362528" cy="285522"/>
          </a:xfrm>
          <a:prstGeom prst="bentConnector3">
            <a:avLst>
              <a:gd name="adj1" fmla="val 9171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Connector: Elbow 228">
            <a:extLst>
              <a:ext uri="{FF2B5EF4-FFF2-40B4-BE49-F238E27FC236}">
                <a16:creationId xmlns:a16="http://schemas.microsoft.com/office/drawing/2014/main" id="{81FF4177-106B-4DBA-9744-FAAF93D923AF}"/>
              </a:ext>
            </a:extLst>
          </p:cNvPr>
          <p:cNvCxnSpPr>
            <a:cxnSpLocks/>
          </p:cNvCxnSpPr>
          <p:nvPr/>
        </p:nvCxnSpPr>
        <p:spPr>
          <a:xfrm rot="10800000" flipV="1">
            <a:off x="7767329" y="5867060"/>
            <a:ext cx="1133391" cy="161261"/>
          </a:xfrm>
          <a:prstGeom prst="bentConnector3">
            <a:avLst>
              <a:gd name="adj1" fmla="val 9993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Connector: Elbow 229">
            <a:extLst>
              <a:ext uri="{FF2B5EF4-FFF2-40B4-BE49-F238E27FC236}">
                <a16:creationId xmlns:a16="http://schemas.microsoft.com/office/drawing/2014/main" id="{A9FDDEB8-C787-4A20-8226-A497F397ADBB}"/>
              </a:ext>
            </a:extLst>
          </p:cNvPr>
          <p:cNvCxnSpPr>
            <a:cxnSpLocks/>
          </p:cNvCxnSpPr>
          <p:nvPr/>
        </p:nvCxnSpPr>
        <p:spPr>
          <a:xfrm>
            <a:off x="5766486" y="3875326"/>
            <a:ext cx="1740191" cy="156413"/>
          </a:xfrm>
          <a:prstGeom prst="bentConnector3">
            <a:avLst>
              <a:gd name="adj1" fmla="val 100076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Connector: Elbow 232">
            <a:extLst>
              <a:ext uri="{FF2B5EF4-FFF2-40B4-BE49-F238E27FC236}">
                <a16:creationId xmlns:a16="http://schemas.microsoft.com/office/drawing/2014/main" id="{2BE43CAB-8635-47D0-B94E-71A4DEF92583}"/>
              </a:ext>
            </a:extLst>
          </p:cNvPr>
          <p:cNvCxnSpPr>
            <a:cxnSpLocks/>
          </p:cNvCxnSpPr>
          <p:nvPr/>
        </p:nvCxnSpPr>
        <p:spPr>
          <a:xfrm>
            <a:off x="7451124" y="3875326"/>
            <a:ext cx="869092" cy="168875"/>
          </a:xfrm>
          <a:prstGeom prst="bentConnector3">
            <a:avLst>
              <a:gd name="adj1" fmla="val 99763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Arrow Connector 233">
            <a:extLst>
              <a:ext uri="{FF2B5EF4-FFF2-40B4-BE49-F238E27FC236}">
                <a16:creationId xmlns:a16="http://schemas.microsoft.com/office/drawing/2014/main" id="{F63127DC-A59A-4FF1-B691-ED5FC41F7E85}"/>
              </a:ext>
            </a:extLst>
          </p:cNvPr>
          <p:cNvCxnSpPr>
            <a:cxnSpLocks/>
          </p:cNvCxnSpPr>
          <p:nvPr/>
        </p:nvCxnSpPr>
        <p:spPr>
          <a:xfrm flipH="1">
            <a:off x="4871160" y="3795419"/>
            <a:ext cx="1" cy="2240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Arrow Connector 236">
            <a:extLst>
              <a:ext uri="{FF2B5EF4-FFF2-40B4-BE49-F238E27FC236}">
                <a16:creationId xmlns:a16="http://schemas.microsoft.com/office/drawing/2014/main" id="{7E98C810-A954-4CF4-BF2E-E0985B314B15}"/>
              </a:ext>
            </a:extLst>
          </p:cNvPr>
          <p:cNvCxnSpPr>
            <a:cxnSpLocks/>
          </p:cNvCxnSpPr>
          <p:nvPr/>
        </p:nvCxnSpPr>
        <p:spPr>
          <a:xfrm>
            <a:off x="7628239" y="4311266"/>
            <a:ext cx="0" cy="45511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Connector: Elbow 237">
            <a:extLst>
              <a:ext uri="{FF2B5EF4-FFF2-40B4-BE49-F238E27FC236}">
                <a16:creationId xmlns:a16="http://schemas.microsoft.com/office/drawing/2014/main" id="{8D568246-A6AF-4462-8E61-DF852D1A11E0}"/>
              </a:ext>
            </a:extLst>
          </p:cNvPr>
          <p:cNvCxnSpPr>
            <a:cxnSpLocks/>
          </p:cNvCxnSpPr>
          <p:nvPr/>
        </p:nvCxnSpPr>
        <p:spPr>
          <a:xfrm>
            <a:off x="5782733" y="4461585"/>
            <a:ext cx="877995" cy="322535"/>
          </a:xfrm>
          <a:prstGeom prst="bentConnector3">
            <a:avLst>
              <a:gd name="adj1" fmla="val 9966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Connector: Elbow 238">
            <a:extLst>
              <a:ext uri="{FF2B5EF4-FFF2-40B4-BE49-F238E27FC236}">
                <a16:creationId xmlns:a16="http://schemas.microsoft.com/office/drawing/2014/main" id="{B72C3A7F-FA6B-4842-A3DF-56DE331008A5}"/>
              </a:ext>
            </a:extLst>
          </p:cNvPr>
          <p:cNvCxnSpPr>
            <a:cxnSpLocks/>
          </p:cNvCxnSpPr>
          <p:nvPr/>
        </p:nvCxnSpPr>
        <p:spPr>
          <a:xfrm>
            <a:off x="6654800" y="4465818"/>
            <a:ext cx="872067" cy="300567"/>
          </a:xfrm>
          <a:prstGeom prst="bentConnector3">
            <a:avLst>
              <a:gd name="adj1" fmla="val 10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Connector: Elbow 239">
            <a:extLst>
              <a:ext uri="{FF2B5EF4-FFF2-40B4-BE49-F238E27FC236}">
                <a16:creationId xmlns:a16="http://schemas.microsoft.com/office/drawing/2014/main" id="{BBB3C0A9-A839-4913-8503-4C6556D8B3CE}"/>
              </a:ext>
            </a:extLst>
          </p:cNvPr>
          <p:cNvCxnSpPr>
            <a:cxnSpLocks/>
          </p:cNvCxnSpPr>
          <p:nvPr/>
        </p:nvCxnSpPr>
        <p:spPr>
          <a:xfrm rot="10800000" flipV="1">
            <a:off x="6908801" y="4376918"/>
            <a:ext cx="719667" cy="406400"/>
          </a:xfrm>
          <a:prstGeom prst="bentConnector3">
            <a:avLst>
              <a:gd name="adj1" fmla="val 10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6E7191E7-70B6-451A-95D8-A0633092CDE0}"/>
              </a:ext>
            </a:extLst>
          </p:cNvPr>
          <p:cNvCxnSpPr>
            <a:cxnSpLocks/>
          </p:cNvCxnSpPr>
          <p:nvPr/>
        </p:nvCxnSpPr>
        <p:spPr>
          <a:xfrm>
            <a:off x="7695353" y="3050931"/>
            <a:ext cx="0" cy="96615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9DB4FC0F-9401-46D8-B7B9-84E22B658D48}"/>
              </a:ext>
            </a:extLst>
          </p:cNvPr>
          <p:cNvCxnSpPr>
            <a:cxnSpLocks/>
          </p:cNvCxnSpPr>
          <p:nvPr/>
        </p:nvCxnSpPr>
        <p:spPr>
          <a:xfrm>
            <a:off x="5743787" y="3030718"/>
            <a:ext cx="1" cy="47455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nector: Elbow 243">
            <a:extLst>
              <a:ext uri="{FF2B5EF4-FFF2-40B4-BE49-F238E27FC236}">
                <a16:creationId xmlns:a16="http://schemas.microsoft.com/office/drawing/2014/main" id="{D9CD403C-60A0-4D68-980C-3E0511EFF1C1}"/>
              </a:ext>
            </a:extLst>
          </p:cNvPr>
          <p:cNvCxnSpPr>
            <a:cxnSpLocks/>
          </p:cNvCxnSpPr>
          <p:nvPr/>
        </p:nvCxnSpPr>
        <p:spPr>
          <a:xfrm rot="16200000" flipV="1">
            <a:off x="4508503" y="4241450"/>
            <a:ext cx="1240367" cy="503771"/>
          </a:xfrm>
          <a:prstGeom prst="bentConnector3">
            <a:avLst>
              <a:gd name="adj1" fmla="val 10017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" name="Connector: Elbow 244">
            <a:extLst>
              <a:ext uri="{FF2B5EF4-FFF2-40B4-BE49-F238E27FC236}">
                <a16:creationId xmlns:a16="http://schemas.microsoft.com/office/drawing/2014/main" id="{5F4ECE3B-9A1B-4B60-A6FD-75A03672A860}"/>
              </a:ext>
            </a:extLst>
          </p:cNvPr>
          <p:cNvCxnSpPr>
            <a:cxnSpLocks/>
          </p:cNvCxnSpPr>
          <p:nvPr/>
        </p:nvCxnSpPr>
        <p:spPr>
          <a:xfrm>
            <a:off x="5385599" y="5107594"/>
            <a:ext cx="238969" cy="175258"/>
          </a:xfrm>
          <a:prstGeom prst="bentConnector3">
            <a:avLst>
              <a:gd name="adj1" fmla="val 9960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FF022C9C-C3DB-4127-A76B-AD21AEC995E4}"/>
              </a:ext>
            </a:extLst>
          </p:cNvPr>
          <p:cNvCxnSpPr>
            <a:cxnSpLocks/>
          </p:cNvCxnSpPr>
          <p:nvPr/>
        </p:nvCxnSpPr>
        <p:spPr>
          <a:xfrm>
            <a:off x="5814558" y="5555739"/>
            <a:ext cx="0" cy="47916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Connector: Elbow 247">
            <a:extLst>
              <a:ext uri="{FF2B5EF4-FFF2-40B4-BE49-F238E27FC236}">
                <a16:creationId xmlns:a16="http://schemas.microsoft.com/office/drawing/2014/main" id="{AE626F16-445D-45D7-98D8-430D38E1CDA9}"/>
              </a:ext>
            </a:extLst>
          </p:cNvPr>
          <p:cNvCxnSpPr>
            <a:cxnSpLocks/>
          </p:cNvCxnSpPr>
          <p:nvPr/>
        </p:nvCxnSpPr>
        <p:spPr>
          <a:xfrm rot="16200000" flipV="1">
            <a:off x="4366828" y="5001111"/>
            <a:ext cx="1498285" cy="15487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Straight Arrow Connector 248">
            <a:extLst>
              <a:ext uri="{FF2B5EF4-FFF2-40B4-BE49-F238E27FC236}">
                <a16:creationId xmlns:a16="http://schemas.microsoft.com/office/drawing/2014/main" id="{632DA512-5E7A-4CBA-84DE-02A162E8C69E}"/>
              </a:ext>
            </a:extLst>
          </p:cNvPr>
          <p:cNvCxnSpPr>
            <a:cxnSpLocks/>
          </p:cNvCxnSpPr>
          <p:nvPr/>
        </p:nvCxnSpPr>
        <p:spPr>
          <a:xfrm flipH="1">
            <a:off x="4279559" y="2911365"/>
            <a:ext cx="217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BF421062-2FE6-4C41-A4BA-FD511431BF1B}"/>
              </a:ext>
            </a:extLst>
          </p:cNvPr>
          <p:cNvCxnSpPr>
            <a:cxnSpLocks/>
          </p:cNvCxnSpPr>
          <p:nvPr/>
        </p:nvCxnSpPr>
        <p:spPr>
          <a:xfrm>
            <a:off x="3904889" y="3033114"/>
            <a:ext cx="0" cy="99459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1" name="Connector: Elbow 250">
            <a:extLst>
              <a:ext uri="{FF2B5EF4-FFF2-40B4-BE49-F238E27FC236}">
                <a16:creationId xmlns:a16="http://schemas.microsoft.com/office/drawing/2014/main" id="{EEE0F1D5-2F16-4F90-9859-9783ADAF06D3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88115" y="3866618"/>
            <a:ext cx="774840" cy="157533"/>
          </a:xfrm>
          <a:prstGeom prst="bentConnector3">
            <a:avLst>
              <a:gd name="adj1" fmla="val 9959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DE0E0837-BE4A-4FE3-A109-EC3344D97D54}"/>
              </a:ext>
            </a:extLst>
          </p:cNvPr>
          <p:cNvCxnSpPr>
            <a:cxnSpLocks/>
            <a:endCxn id="157" idx="0"/>
          </p:cNvCxnSpPr>
          <p:nvPr/>
        </p:nvCxnSpPr>
        <p:spPr>
          <a:xfrm>
            <a:off x="5776976" y="5048849"/>
            <a:ext cx="0" cy="23073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>
            <a:extLst>
              <a:ext uri="{FF2B5EF4-FFF2-40B4-BE49-F238E27FC236}">
                <a16:creationId xmlns:a16="http://schemas.microsoft.com/office/drawing/2014/main" id="{9791322B-71A3-450A-BBBD-240CC2DCDAE2}"/>
              </a:ext>
            </a:extLst>
          </p:cNvPr>
          <p:cNvCxnSpPr>
            <a:cxnSpLocks/>
          </p:cNvCxnSpPr>
          <p:nvPr/>
        </p:nvCxnSpPr>
        <p:spPr>
          <a:xfrm flipH="1">
            <a:off x="5180527" y="5821426"/>
            <a:ext cx="626093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Connector: Elbow 254">
            <a:extLst>
              <a:ext uri="{FF2B5EF4-FFF2-40B4-BE49-F238E27FC236}">
                <a16:creationId xmlns:a16="http://schemas.microsoft.com/office/drawing/2014/main" id="{68F844EF-4E8B-4713-B4D3-56904E12BCD5}"/>
              </a:ext>
            </a:extLst>
          </p:cNvPr>
          <p:cNvCxnSpPr>
            <a:cxnSpLocks/>
            <a:endCxn id="160" idx="0"/>
          </p:cNvCxnSpPr>
          <p:nvPr/>
        </p:nvCxnSpPr>
        <p:spPr>
          <a:xfrm>
            <a:off x="7622398" y="5103040"/>
            <a:ext cx="926286" cy="167403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6C8F2540-D5A2-4612-95A2-99EE6CBD6372}"/>
              </a:ext>
            </a:extLst>
          </p:cNvPr>
          <p:cNvCxnSpPr>
            <a:cxnSpLocks/>
          </p:cNvCxnSpPr>
          <p:nvPr/>
        </p:nvCxnSpPr>
        <p:spPr>
          <a:xfrm>
            <a:off x="6904832" y="5050348"/>
            <a:ext cx="0" cy="135796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881F1673-9D0D-42EF-A1D0-FAA24974AC7D}"/>
              </a:ext>
            </a:extLst>
          </p:cNvPr>
          <p:cNvCxnSpPr>
            <a:cxnSpLocks/>
          </p:cNvCxnSpPr>
          <p:nvPr/>
        </p:nvCxnSpPr>
        <p:spPr>
          <a:xfrm>
            <a:off x="7622010" y="5556104"/>
            <a:ext cx="0" cy="46100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60AF3951-6C67-4919-B59C-BD7E91F90444}"/>
              </a:ext>
            </a:extLst>
          </p:cNvPr>
          <p:cNvCxnSpPr>
            <a:cxnSpLocks/>
            <a:endCxn id="159" idx="0"/>
          </p:cNvCxnSpPr>
          <p:nvPr/>
        </p:nvCxnSpPr>
        <p:spPr>
          <a:xfrm>
            <a:off x="7628188" y="5066567"/>
            <a:ext cx="0" cy="20387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Arrow Connector 258">
            <a:extLst>
              <a:ext uri="{FF2B5EF4-FFF2-40B4-BE49-F238E27FC236}">
                <a16:creationId xmlns:a16="http://schemas.microsoft.com/office/drawing/2014/main" id="{1C2F878E-C1E0-4430-AC14-761354CE811A}"/>
              </a:ext>
            </a:extLst>
          </p:cNvPr>
          <p:cNvCxnSpPr>
            <a:cxnSpLocks/>
          </p:cNvCxnSpPr>
          <p:nvPr/>
        </p:nvCxnSpPr>
        <p:spPr>
          <a:xfrm flipH="1">
            <a:off x="6135077" y="6187519"/>
            <a:ext cx="23524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onnector: Elbow 259">
            <a:extLst>
              <a:ext uri="{FF2B5EF4-FFF2-40B4-BE49-F238E27FC236}">
                <a16:creationId xmlns:a16="http://schemas.microsoft.com/office/drawing/2014/main" id="{02382301-42E9-4876-A04C-1F10C47A0DFA}"/>
              </a:ext>
            </a:extLst>
          </p:cNvPr>
          <p:cNvCxnSpPr>
            <a:cxnSpLocks/>
            <a:endCxn id="165" idx="1"/>
          </p:cNvCxnSpPr>
          <p:nvPr/>
        </p:nvCxnSpPr>
        <p:spPr>
          <a:xfrm flipV="1">
            <a:off x="5784184" y="6171507"/>
            <a:ext cx="1517046" cy="295984"/>
          </a:xfrm>
          <a:prstGeom prst="bentConnector3">
            <a:avLst>
              <a:gd name="adj1" fmla="val 91819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C8B34A67-968C-4515-B7BC-E115561A9232}"/>
              </a:ext>
            </a:extLst>
          </p:cNvPr>
          <p:cNvCxnSpPr>
            <a:cxnSpLocks/>
            <a:stCxn id="163" idx="2"/>
          </p:cNvCxnSpPr>
          <p:nvPr/>
        </p:nvCxnSpPr>
        <p:spPr>
          <a:xfrm>
            <a:off x="5784215" y="6318192"/>
            <a:ext cx="0" cy="15507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Connector: Elbow 261">
            <a:extLst>
              <a:ext uri="{FF2B5EF4-FFF2-40B4-BE49-F238E27FC236}">
                <a16:creationId xmlns:a16="http://schemas.microsoft.com/office/drawing/2014/main" id="{452A55F5-45C3-43A0-AAFF-A4FAB482625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08602" y="5770429"/>
            <a:ext cx="710225" cy="500128"/>
          </a:xfrm>
          <a:prstGeom prst="bentConnector3">
            <a:avLst>
              <a:gd name="adj1" fmla="val 97685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3" name="Connector: Elbow 262">
            <a:extLst>
              <a:ext uri="{FF2B5EF4-FFF2-40B4-BE49-F238E27FC236}">
                <a16:creationId xmlns:a16="http://schemas.microsoft.com/office/drawing/2014/main" id="{01F147A7-6BE1-4250-AA8D-E9C97F2441FD}"/>
              </a:ext>
            </a:extLst>
          </p:cNvPr>
          <p:cNvCxnSpPr>
            <a:cxnSpLocks/>
          </p:cNvCxnSpPr>
          <p:nvPr/>
        </p:nvCxnSpPr>
        <p:spPr>
          <a:xfrm>
            <a:off x="5310668" y="6378582"/>
            <a:ext cx="295152" cy="167156"/>
          </a:xfrm>
          <a:prstGeom prst="bentConnector3">
            <a:avLst>
              <a:gd name="adj1" fmla="val 99448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A6840347-176B-44DF-9E3C-219CB66E9283}"/>
              </a:ext>
            </a:extLst>
          </p:cNvPr>
          <p:cNvCxnSpPr>
            <a:cxnSpLocks/>
          </p:cNvCxnSpPr>
          <p:nvPr/>
        </p:nvCxnSpPr>
        <p:spPr>
          <a:xfrm>
            <a:off x="3009933" y="3047566"/>
            <a:ext cx="0" cy="853798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7" name="Connector: Elbow 266">
            <a:extLst>
              <a:ext uri="{FF2B5EF4-FFF2-40B4-BE49-F238E27FC236}">
                <a16:creationId xmlns:a16="http://schemas.microsoft.com/office/drawing/2014/main" id="{FB3BEDD5-325E-4F99-A77A-7098BF2D9FB3}"/>
              </a:ext>
            </a:extLst>
          </p:cNvPr>
          <p:cNvCxnSpPr>
            <a:cxnSpLocks/>
            <a:endCxn id="156" idx="0"/>
          </p:cNvCxnSpPr>
          <p:nvPr/>
        </p:nvCxnSpPr>
        <p:spPr>
          <a:xfrm rot="10800000" flipV="1">
            <a:off x="1144184" y="3904974"/>
            <a:ext cx="1867030" cy="290472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8" name="Double Bracket 267">
            <a:extLst>
              <a:ext uri="{FF2B5EF4-FFF2-40B4-BE49-F238E27FC236}">
                <a16:creationId xmlns:a16="http://schemas.microsoft.com/office/drawing/2014/main" id="{905E1D51-FBA9-4701-B1DE-7507D8CC4719}"/>
              </a:ext>
            </a:extLst>
          </p:cNvPr>
          <p:cNvSpPr/>
          <p:nvPr/>
        </p:nvSpPr>
        <p:spPr>
          <a:xfrm>
            <a:off x="1604744" y="3965523"/>
            <a:ext cx="1128181" cy="520606"/>
          </a:xfrm>
          <a:prstGeom prst="bracketPair">
            <a:avLst>
              <a:gd name="adj" fmla="val 4209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800" spc="-10" dirty="0">
                <a:latin typeface="Arial"/>
                <a:cs typeface="Arial"/>
              </a:rPr>
              <a:t>CHEE 2331 is also a prerequisite for ENGI 2304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270" name="Connector: Elbow 269">
            <a:extLst>
              <a:ext uri="{FF2B5EF4-FFF2-40B4-BE49-F238E27FC236}">
                <a16:creationId xmlns:a16="http://schemas.microsoft.com/office/drawing/2014/main" id="{02E9D71B-1DC5-4F6D-80AB-7534BCF573D6}"/>
              </a:ext>
            </a:extLst>
          </p:cNvPr>
          <p:cNvCxnSpPr>
            <a:cxnSpLocks/>
          </p:cNvCxnSpPr>
          <p:nvPr/>
        </p:nvCxnSpPr>
        <p:spPr>
          <a:xfrm rot="16200000" flipV="1">
            <a:off x="980898" y="5185974"/>
            <a:ext cx="389917" cy="12939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2" name="Connector: Elbow 271">
            <a:extLst>
              <a:ext uri="{FF2B5EF4-FFF2-40B4-BE49-F238E27FC236}">
                <a16:creationId xmlns:a16="http://schemas.microsoft.com/office/drawing/2014/main" id="{CA6A1C3C-BCED-44A1-9CDE-C1EEDDB5ECDE}"/>
              </a:ext>
            </a:extLst>
          </p:cNvPr>
          <p:cNvCxnSpPr>
            <a:cxnSpLocks/>
          </p:cNvCxnSpPr>
          <p:nvPr/>
        </p:nvCxnSpPr>
        <p:spPr>
          <a:xfrm rot="16200000" flipH="1">
            <a:off x="6940061" y="5563554"/>
            <a:ext cx="468923" cy="461107"/>
          </a:xfrm>
          <a:prstGeom prst="bentConnector3">
            <a:avLst>
              <a:gd name="adj1" fmla="val 6641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3" name="Connector: Elbow 272">
            <a:extLst>
              <a:ext uri="{FF2B5EF4-FFF2-40B4-BE49-F238E27FC236}">
                <a16:creationId xmlns:a16="http://schemas.microsoft.com/office/drawing/2014/main" id="{3F23C409-FDF8-4176-9404-B83CA05019B0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39696" y="5610446"/>
            <a:ext cx="1676396" cy="410307"/>
          </a:xfrm>
          <a:prstGeom prst="bentConnector3">
            <a:avLst>
              <a:gd name="adj1" fmla="val 99884"/>
            </a:avLst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4" name="Connector: Elbow 273">
            <a:extLst>
              <a:ext uri="{FF2B5EF4-FFF2-40B4-BE49-F238E27FC236}">
                <a16:creationId xmlns:a16="http://schemas.microsoft.com/office/drawing/2014/main" id="{821CAC65-12E3-4EF0-A2BC-2CCAB15795B9}"/>
              </a:ext>
            </a:extLst>
          </p:cNvPr>
          <p:cNvCxnSpPr>
            <a:cxnSpLocks/>
          </p:cNvCxnSpPr>
          <p:nvPr/>
        </p:nvCxnSpPr>
        <p:spPr>
          <a:xfrm rot="10800000" flipV="1">
            <a:off x="6670910" y="5673088"/>
            <a:ext cx="949090" cy="367676"/>
          </a:xfrm>
          <a:prstGeom prst="bentConnector3">
            <a:avLst>
              <a:gd name="adj1" fmla="val 99957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6" name="Connector: Elbow 275">
            <a:extLst>
              <a:ext uri="{FF2B5EF4-FFF2-40B4-BE49-F238E27FC236}">
                <a16:creationId xmlns:a16="http://schemas.microsoft.com/office/drawing/2014/main" id="{2AADC408-4F02-4DD7-84A7-5412FE1D082C}"/>
              </a:ext>
            </a:extLst>
          </p:cNvPr>
          <p:cNvCxnSpPr>
            <a:cxnSpLocks/>
          </p:cNvCxnSpPr>
          <p:nvPr/>
        </p:nvCxnSpPr>
        <p:spPr>
          <a:xfrm rot="10800000" flipV="1">
            <a:off x="6828753" y="5753136"/>
            <a:ext cx="1733357" cy="283247"/>
          </a:xfrm>
          <a:prstGeom prst="bentConnector3">
            <a:avLst>
              <a:gd name="adj1" fmla="val 100089"/>
            </a:avLst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EF3AB8B0-5728-4D96-9585-0A825B3D6B03}"/>
              </a:ext>
            </a:extLst>
          </p:cNvPr>
          <p:cNvCxnSpPr>
            <a:cxnSpLocks/>
          </p:cNvCxnSpPr>
          <p:nvPr/>
        </p:nvCxnSpPr>
        <p:spPr>
          <a:xfrm>
            <a:off x="8562599" y="5552986"/>
            <a:ext cx="0" cy="21246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0F081D0F-D787-41C1-9756-E1F8713CBDD3}"/>
              </a:ext>
            </a:extLst>
          </p:cNvPr>
          <p:cNvCxnSpPr>
            <a:cxnSpLocks/>
          </p:cNvCxnSpPr>
          <p:nvPr/>
        </p:nvCxnSpPr>
        <p:spPr>
          <a:xfrm>
            <a:off x="6898361" y="5175298"/>
            <a:ext cx="1647762" cy="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0" name="Rectangle 75">
            <a:extLst>
              <a:ext uri="{FF2B5EF4-FFF2-40B4-BE49-F238E27FC236}">
                <a16:creationId xmlns:a16="http://schemas.microsoft.com/office/drawing/2014/main" id="{5D935328-DF5B-47BF-9722-99F3DCA74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577" y="4619530"/>
            <a:ext cx="1014341" cy="433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800" dirty="0"/>
              <a:t>ECON 2302 (or 2301)</a:t>
            </a:r>
          </a:p>
          <a:p>
            <a:pPr algn="ctr"/>
            <a:r>
              <a:rPr lang="en-US" sz="800" dirty="0"/>
              <a:t>or</a:t>
            </a:r>
          </a:p>
          <a:p>
            <a:pPr algn="ctr"/>
            <a:r>
              <a:rPr lang="en-US" sz="800" dirty="0"/>
              <a:t>ENTR 3310 (or 3311)</a:t>
            </a:r>
          </a:p>
        </p:txBody>
      </p:sp>
      <p:sp>
        <p:nvSpPr>
          <p:cNvPr id="281" name="Rectangle 60">
            <a:extLst>
              <a:ext uri="{FF2B5EF4-FFF2-40B4-BE49-F238E27FC236}">
                <a16:creationId xmlns:a16="http://schemas.microsoft.com/office/drawing/2014/main" id="{ADD44C60-3BEA-4849-A600-AEA2D327B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378" y="2782191"/>
            <a:ext cx="623888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800" dirty="0"/>
              <a:t>ENGI 1331</a:t>
            </a:r>
          </a:p>
          <a:p>
            <a:pPr algn="ctr"/>
            <a:r>
              <a:rPr lang="en-US" sz="700" dirty="0"/>
              <a:t>Comp for </a:t>
            </a:r>
            <a:r>
              <a:rPr lang="en-US" sz="700" dirty="0" err="1"/>
              <a:t>Engrs</a:t>
            </a:r>
            <a:endParaRPr lang="en-US" sz="700" dirty="0"/>
          </a:p>
        </p:txBody>
      </p:sp>
      <p:cxnSp>
        <p:nvCxnSpPr>
          <p:cNvPr id="282" name="Connector: Elbow 281">
            <a:extLst>
              <a:ext uri="{FF2B5EF4-FFF2-40B4-BE49-F238E27FC236}">
                <a16:creationId xmlns:a16="http://schemas.microsoft.com/office/drawing/2014/main" id="{12E09213-1474-4C55-B951-48DFE7F57D4D}"/>
              </a:ext>
            </a:extLst>
          </p:cNvPr>
          <p:cNvCxnSpPr>
            <a:cxnSpLocks/>
          </p:cNvCxnSpPr>
          <p:nvPr/>
        </p:nvCxnSpPr>
        <p:spPr>
          <a:xfrm rot="16200000" flipV="1">
            <a:off x="1077969" y="4645293"/>
            <a:ext cx="1015046" cy="608925"/>
          </a:xfrm>
          <a:prstGeom prst="bentConnector3">
            <a:avLst>
              <a:gd name="adj1" fmla="val 86435"/>
            </a:avLst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3" name="object 17">
            <a:extLst>
              <a:ext uri="{FF2B5EF4-FFF2-40B4-BE49-F238E27FC236}">
                <a16:creationId xmlns:a16="http://schemas.microsoft.com/office/drawing/2014/main" id="{6988F95F-3826-433D-A7D4-D7D4900292FE}"/>
              </a:ext>
            </a:extLst>
          </p:cNvPr>
          <p:cNvSpPr txBox="1"/>
          <p:nvPr/>
        </p:nvSpPr>
        <p:spPr>
          <a:xfrm>
            <a:off x="7065818" y="3427420"/>
            <a:ext cx="973373" cy="2776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850" dirty="0">
                <a:latin typeface="Arial"/>
                <a:cs typeface="Arial"/>
              </a:rPr>
              <a:t>MATH 2415 (if non- honors MATH)</a:t>
            </a:r>
          </a:p>
        </p:txBody>
      </p: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7C806BFC-36A1-4E0E-AE80-E05C2703B3E5}"/>
              </a:ext>
            </a:extLst>
          </p:cNvPr>
          <p:cNvCxnSpPr>
            <a:cxnSpLocks/>
            <a:stCxn id="155" idx="1"/>
            <a:endCxn id="283" idx="3"/>
          </p:cNvCxnSpPr>
          <p:nvPr/>
        </p:nvCxnSpPr>
        <p:spPr>
          <a:xfrm flipH="1" flipV="1">
            <a:off x="8039191" y="3566240"/>
            <a:ext cx="185834" cy="45423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70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5" name="Text Box 114"/>
          <p:cNvSpPr txBox="1">
            <a:spLocks noChangeArrowheads="1"/>
          </p:cNvSpPr>
          <p:nvPr/>
        </p:nvSpPr>
        <p:spPr bwMode="auto">
          <a:xfrm>
            <a:off x="777875" y="98323"/>
            <a:ext cx="7615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Example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B71BABD7-E07B-4888-A8A2-0ACE72E12AB6}"/>
              </a:ext>
            </a:extLst>
          </p:cNvPr>
          <p:cNvSpPr txBox="1"/>
          <p:nvPr/>
        </p:nvSpPr>
        <p:spPr>
          <a:xfrm>
            <a:off x="0" y="466635"/>
            <a:ext cx="9326563" cy="17851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Update your degree flow chart (below), following example provided. Use “Shape Fill” feature to indicate by color what is already completed (green), in progress (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Fall26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(yellow), and courses you plan to take next semester (</a:t>
            </a:r>
            <a:r>
              <a:rPr lang="en-US" sz="1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Sp27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(red).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Check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of the following:            _x___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have completed academic advising with </a:t>
            </a:r>
            <a:r>
              <a:rPr lang="en-US" sz="12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Dr. </a:t>
            </a:r>
            <a:r>
              <a:rPr lang="en-US" sz="12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Cirino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or:           ____ I elect to waive advising / meeting with my advisor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en-US" sz="1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Enter your name, </a:t>
            </a:r>
            <a:r>
              <a:rPr lang="en-US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student ID and date below to “sign off” on this form. Email the signed document to Ms. Ellison:  </a:t>
            </a:r>
            <a:r>
              <a:rPr lang="fi-FI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hlinkClick r:id="rId2"/>
              </a:rPr>
              <a:t>vellison@Central.UH.EDU</a:t>
            </a:r>
            <a:endParaRPr lang="fi-FI" sz="1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fi-FI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fi-FI" sz="14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Name: Irma Fugacity	</a:t>
            </a:r>
            <a:r>
              <a:rPr lang="fi-FI" sz="1400" b="1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	ID: 1234567 		Date:  0</a:t>
            </a:r>
            <a:r>
              <a:rPr lang="fi-FI" sz="14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1</a:t>
            </a:r>
            <a:r>
              <a:rPr lang="fi-FI" sz="1400" b="1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/0</a:t>
            </a:r>
            <a:r>
              <a:rPr lang="fi-FI" sz="14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1</a:t>
            </a:r>
            <a:r>
              <a:rPr lang="fi-FI" sz="1400" b="1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/2026    </a:t>
            </a:r>
            <a:endParaRPr lang="en-US" sz="1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CED5F9FD-6C87-4773-9CCE-F2B0AC252E00}"/>
              </a:ext>
            </a:extLst>
          </p:cNvPr>
          <p:cNvSpPr txBox="1"/>
          <p:nvPr/>
        </p:nvSpPr>
        <p:spPr>
          <a:xfrm>
            <a:off x="2005251" y="5267864"/>
            <a:ext cx="2447142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highlight>
                  <a:srgbClr val="00FF00"/>
                </a:highlight>
              </a:rPr>
              <a:t>Green</a:t>
            </a:r>
            <a:r>
              <a:rPr lang="en-US" sz="1200" dirty="0"/>
              <a:t> = complete</a:t>
            </a:r>
          </a:p>
          <a:p>
            <a:pPr algn="l"/>
            <a:r>
              <a:rPr lang="en-US" sz="1200" dirty="0">
                <a:highlight>
                  <a:srgbClr val="FFFF00"/>
                </a:highlight>
              </a:rPr>
              <a:t>Yellow</a:t>
            </a:r>
            <a:r>
              <a:rPr lang="en-US" sz="1200" dirty="0"/>
              <a:t> = taking now</a:t>
            </a:r>
          </a:p>
          <a:p>
            <a:pPr algn="l"/>
            <a:r>
              <a:rPr lang="en-US" sz="1200" dirty="0">
                <a:highlight>
                  <a:srgbClr val="FF0000"/>
                </a:highlight>
              </a:rPr>
              <a:t>Red</a:t>
            </a:r>
            <a:r>
              <a:rPr lang="en-US" sz="1200" dirty="0"/>
              <a:t> = will enroll next semester</a:t>
            </a:r>
          </a:p>
          <a:p>
            <a:pPr algn="l"/>
            <a:r>
              <a:rPr lang="en-US" sz="1200" u="sng" dirty="0">
                <a:solidFill>
                  <a:srgbClr val="0070C0"/>
                </a:solidFill>
              </a:rPr>
              <a:t>Other notes here: </a:t>
            </a:r>
          </a:p>
          <a:p>
            <a:pPr algn="l"/>
            <a:r>
              <a:rPr lang="en-US" sz="1200" dirty="0">
                <a:solidFill>
                  <a:schemeClr val="accent2"/>
                </a:solidFill>
              </a:rPr>
              <a:t>Did not take Honors CHEM or HIST</a:t>
            </a:r>
          </a:p>
          <a:p>
            <a:pPr algn="l"/>
            <a:r>
              <a:rPr lang="en-US" sz="1200" dirty="0">
                <a:solidFill>
                  <a:schemeClr val="accent2"/>
                </a:solidFill>
              </a:rPr>
              <a:t>CHEE 2332 is Honors</a:t>
            </a:r>
          </a:p>
          <a:p>
            <a:pPr algn="l"/>
            <a:r>
              <a:rPr lang="en-US" sz="1200" dirty="0"/>
              <a:t>Science Elec is BIOL 3341</a:t>
            </a:r>
          </a:p>
        </p:txBody>
      </p:sp>
      <p:sp>
        <p:nvSpPr>
          <p:cNvPr id="284" name="object 2">
            <a:extLst>
              <a:ext uri="{FF2B5EF4-FFF2-40B4-BE49-F238E27FC236}">
                <a16:creationId xmlns:a16="http://schemas.microsoft.com/office/drawing/2014/main" id="{61833E6B-E80B-4FEC-963D-54E9F3B64DD9}"/>
              </a:ext>
            </a:extLst>
          </p:cNvPr>
          <p:cNvSpPr txBox="1"/>
          <p:nvPr/>
        </p:nvSpPr>
        <p:spPr>
          <a:xfrm>
            <a:off x="852931" y="3606235"/>
            <a:ext cx="642620" cy="14683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HIST</a:t>
            </a:r>
            <a:r>
              <a:rPr sz="850" spc="9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13</a:t>
            </a:r>
            <a:r>
              <a:rPr lang="en-US" sz="850" spc="-10" dirty="0">
                <a:latin typeface="Arial"/>
                <a:cs typeface="Arial"/>
              </a:rPr>
              <a:t>01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285" name="object 4">
            <a:extLst>
              <a:ext uri="{FF2B5EF4-FFF2-40B4-BE49-F238E27FC236}">
                <a16:creationId xmlns:a16="http://schemas.microsoft.com/office/drawing/2014/main" id="{4944DD2B-8223-4777-8F72-90D523F18657}"/>
              </a:ext>
            </a:extLst>
          </p:cNvPr>
          <p:cNvSpPr txBox="1"/>
          <p:nvPr/>
        </p:nvSpPr>
        <p:spPr>
          <a:xfrm>
            <a:off x="2683762" y="2319980"/>
            <a:ext cx="667385" cy="15938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ENGL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1370H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286" name="object 6">
            <a:extLst>
              <a:ext uri="{FF2B5EF4-FFF2-40B4-BE49-F238E27FC236}">
                <a16:creationId xmlns:a16="http://schemas.microsoft.com/office/drawing/2014/main" id="{945791C0-BB48-40B1-ADDB-E84C7EA2658C}"/>
              </a:ext>
            </a:extLst>
          </p:cNvPr>
          <p:cNvSpPr txBox="1"/>
          <p:nvPr/>
        </p:nvSpPr>
        <p:spPr>
          <a:xfrm>
            <a:off x="838858" y="2304740"/>
            <a:ext cx="704850" cy="15938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GOVT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2306H</a:t>
            </a:r>
            <a:endParaRPr sz="850">
              <a:latin typeface="Arial"/>
              <a:cs typeface="Arial"/>
            </a:endParaRPr>
          </a:p>
        </p:txBody>
      </p:sp>
      <p:sp>
        <p:nvSpPr>
          <p:cNvPr id="287" name="object 8">
            <a:extLst>
              <a:ext uri="{FF2B5EF4-FFF2-40B4-BE49-F238E27FC236}">
                <a16:creationId xmlns:a16="http://schemas.microsoft.com/office/drawing/2014/main" id="{3942C69D-1A2C-4EE4-9FBA-69E0CC6881B6}"/>
              </a:ext>
            </a:extLst>
          </p:cNvPr>
          <p:cNvSpPr txBox="1"/>
          <p:nvPr/>
        </p:nvSpPr>
        <p:spPr>
          <a:xfrm>
            <a:off x="5455920" y="2252924"/>
            <a:ext cx="656590" cy="293370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ENGI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1100H</a:t>
            </a:r>
            <a:endParaRPr sz="85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Intro</a:t>
            </a:r>
            <a:r>
              <a:rPr sz="850" spc="9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Engr</a:t>
            </a:r>
            <a:endParaRPr sz="850">
              <a:latin typeface="Arial"/>
              <a:cs typeface="Arial"/>
            </a:endParaRPr>
          </a:p>
        </p:txBody>
      </p:sp>
      <p:sp>
        <p:nvSpPr>
          <p:cNvPr id="288" name="object 9">
            <a:extLst>
              <a:ext uri="{FF2B5EF4-FFF2-40B4-BE49-F238E27FC236}">
                <a16:creationId xmlns:a16="http://schemas.microsoft.com/office/drawing/2014/main" id="{E29E526C-B87C-4733-9367-B61A60827F60}"/>
              </a:ext>
            </a:extLst>
          </p:cNvPr>
          <p:cNvSpPr txBox="1"/>
          <p:nvPr/>
        </p:nvSpPr>
        <p:spPr>
          <a:xfrm>
            <a:off x="7221888" y="2249922"/>
            <a:ext cx="814281" cy="328295"/>
          </a:xfrm>
          <a:prstGeom prst="rect">
            <a:avLst/>
          </a:prstGeom>
          <a:solidFill>
            <a:srgbClr val="66FF33"/>
          </a:solidFill>
          <a:ln w="12700">
            <a:solidFill>
              <a:schemeClr val="tx1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 marL="12700" algn="l">
              <a:lnSpc>
                <a:spcPct val="100000"/>
              </a:lnSpc>
            </a:pPr>
            <a:r>
              <a:rPr lang="en-US" sz="850" dirty="0">
                <a:latin typeface="Arial"/>
                <a:cs typeface="Arial"/>
              </a:rPr>
              <a:t>MATH 2413 or</a:t>
            </a:r>
          </a:p>
          <a:p>
            <a:pPr marL="12700" algn="l">
              <a:lnSpc>
                <a:spcPct val="100000"/>
              </a:lnSpc>
            </a:pPr>
            <a:r>
              <a:rPr sz="850" dirty="0">
                <a:latin typeface="Arial"/>
                <a:cs typeface="Arial"/>
              </a:rPr>
              <a:t>MATH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lang="en-US" sz="850" spc="-10" dirty="0">
                <a:latin typeface="Arial"/>
                <a:cs typeface="Arial"/>
              </a:rPr>
              <a:t>2</a:t>
            </a:r>
            <a:r>
              <a:rPr sz="850" spc="-10" dirty="0">
                <a:latin typeface="Arial"/>
                <a:cs typeface="Arial"/>
              </a:rPr>
              <a:t>4</a:t>
            </a:r>
            <a:r>
              <a:rPr lang="en-US" sz="850" spc="-10" dirty="0">
                <a:latin typeface="Arial"/>
                <a:cs typeface="Arial"/>
              </a:rPr>
              <a:t>5</a:t>
            </a:r>
            <a:r>
              <a:rPr sz="850" spc="-10" dirty="0">
                <a:latin typeface="Arial"/>
                <a:cs typeface="Arial"/>
              </a:rPr>
              <a:t>0H</a:t>
            </a:r>
            <a:endParaRPr lang="en-US" sz="850" spc="-10" dirty="0">
              <a:latin typeface="Arial"/>
              <a:cs typeface="Arial"/>
            </a:endParaRPr>
          </a:p>
        </p:txBody>
      </p:sp>
      <p:sp>
        <p:nvSpPr>
          <p:cNvPr id="289" name="object 11">
            <a:extLst>
              <a:ext uri="{FF2B5EF4-FFF2-40B4-BE49-F238E27FC236}">
                <a16:creationId xmlns:a16="http://schemas.microsoft.com/office/drawing/2014/main" id="{9E174A68-EB7B-423A-A7D0-378F7AFC22FF}"/>
              </a:ext>
            </a:extLst>
          </p:cNvPr>
          <p:cNvSpPr txBox="1"/>
          <p:nvPr/>
        </p:nvSpPr>
        <p:spPr>
          <a:xfrm>
            <a:off x="4507864" y="2248568"/>
            <a:ext cx="699516" cy="29994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1311</a:t>
            </a:r>
            <a:endParaRPr lang="en-US" sz="850" spc="-1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r>
              <a:rPr lang="en-US" sz="850" spc="-10" dirty="0">
                <a:latin typeface="Arial"/>
                <a:cs typeface="Arial"/>
              </a:rPr>
              <a:t>           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290" name="object 13">
            <a:extLst>
              <a:ext uri="{FF2B5EF4-FFF2-40B4-BE49-F238E27FC236}">
                <a16:creationId xmlns:a16="http://schemas.microsoft.com/office/drawing/2014/main" id="{E0C180A6-355B-437D-880E-307A9DBCDB26}"/>
              </a:ext>
            </a:extLst>
          </p:cNvPr>
          <p:cNvSpPr txBox="1"/>
          <p:nvPr/>
        </p:nvSpPr>
        <p:spPr>
          <a:xfrm>
            <a:off x="2671062" y="2822900"/>
            <a:ext cx="692785" cy="15938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ENGL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2361H</a:t>
            </a:r>
            <a:endParaRPr sz="850">
              <a:latin typeface="Arial"/>
              <a:cs typeface="Arial"/>
            </a:endParaRPr>
          </a:p>
        </p:txBody>
      </p:sp>
      <p:sp>
        <p:nvSpPr>
          <p:cNvPr id="291" name="object 15">
            <a:extLst>
              <a:ext uri="{FF2B5EF4-FFF2-40B4-BE49-F238E27FC236}">
                <a16:creationId xmlns:a16="http://schemas.microsoft.com/office/drawing/2014/main" id="{DA887EC7-0018-4141-83D3-DA4A67D3E73F}"/>
              </a:ext>
            </a:extLst>
          </p:cNvPr>
          <p:cNvSpPr txBox="1"/>
          <p:nvPr/>
        </p:nvSpPr>
        <p:spPr>
          <a:xfrm>
            <a:off x="3580890" y="2822900"/>
            <a:ext cx="715645" cy="14683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1112H</a:t>
            </a:r>
            <a:endParaRPr lang="en-US" sz="850" spc="-10" dirty="0">
              <a:latin typeface="Arial"/>
              <a:cs typeface="Arial"/>
            </a:endParaRPr>
          </a:p>
        </p:txBody>
      </p:sp>
      <p:sp>
        <p:nvSpPr>
          <p:cNvPr id="292" name="object 17">
            <a:extLst>
              <a:ext uri="{FF2B5EF4-FFF2-40B4-BE49-F238E27FC236}">
                <a16:creationId xmlns:a16="http://schemas.microsoft.com/office/drawing/2014/main" id="{CE9E6693-C9A8-47DF-ABA3-6291762B7AC3}"/>
              </a:ext>
            </a:extLst>
          </p:cNvPr>
          <p:cNvSpPr txBox="1"/>
          <p:nvPr/>
        </p:nvSpPr>
        <p:spPr>
          <a:xfrm>
            <a:off x="7200900" y="2773857"/>
            <a:ext cx="791319" cy="277640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850" dirty="0">
                <a:latin typeface="Arial"/>
                <a:cs typeface="Arial"/>
              </a:rPr>
              <a:t>MATH 2414 or</a:t>
            </a:r>
          </a:p>
          <a:p>
            <a:pPr marL="12700">
              <a:lnSpc>
                <a:spcPct val="100000"/>
              </a:lnSpc>
            </a:pPr>
            <a:r>
              <a:rPr lang="en-US" sz="850" dirty="0">
                <a:latin typeface="Arial"/>
                <a:cs typeface="Arial"/>
              </a:rPr>
              <a:t>MATH</a:t>
            </a:r>
            <a:r>
              <a:rPr lang="en-US" sz="850" spc="100" dirty="0">
                <a:latin typeface="Times New Roman"/>
                <a:cs typeface="Times New Roman"/>
              </a:rPr>
              <a:t> </a:t>
            </a:r>
            <a:r>
              <a:rPr lang="en-US" sz="850" spc="-10" dirty="0">
                <a:latin typeface="Arial"/>
                <a:cs typeface="Arial"/>
              </a:rPr>
              <a:t>2451H</a:t>
            </a:r>
          </a:p>
        </p:txBody>
      </p:sp>
      <p:sp>
        <p:nvSpPr>
          <p:cNvPr id="293" name="object 19">
            <a:extLst>
              <a:ext uri="{FF2B5EF4-FFF2-40B4-BE49-F238E27FC236}">
                <a16:creationId xmlns:a16="http://schemas.microsoft.com/office/drawing/2014/main" id="{5CF264DA-7AE5-4A56-B32B-CE82DE161983}"/>
              </a:ext>
            </a:extLst>
          </p:cNvPr>
          <p:cNvSpPr txBox="1"/>
          <p:nvPr/>
        </p:nvSpPr>
        <p:spPr>
          <a:xfrm>
            <a:off x="4521370" y="2747085"/>
            <a:ext cx="721616" cy="290464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1312</a:t>
            </a:r>
            <a:endParaRPr lang="en-US" sz="850" spc="-1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850" spc="-10" dirty="0">
                <a:latin typeface="Arial"/>
                <a:cs typeface="Arial"/>
              </a:rPr>
              <a:t>            /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294" name="object 21">
            <a:extLst>
              <a:ext uri="{FF2B5EF4-FFF2-40B4-BE49-F238E27FC236}">
                <a16:creationId xmlns:a16="http://schemas.microsoft.com/office/drawing/2014/main" id="{3F149B8A-DDCE-4BBD-BC58-24F23C365D6B}"/>
              </a:ext>
            </a:extLst>
          </p:cNvPr>
          <p:cNvSpPr txBox="1"/>
          <p:nvPr/>
        </p:nvSpPr>
        <p:spPr>
          <a:xfrm>
            <a:off x="8212325" y="2832984"/>
            <a:ext cx="692785" cy="15938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PHYS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2325H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295" name="object 23">
            <a:extLst>
              <a:ext uri="{FF2B5EF4-FFF2-40B4-BE49-F238E27FC236}">
                <a16:creationId xmlns:a16="http://schemas.microsoft.com/office/drawing/2014/main" id="{F5FBB500-31A7-4458-AD06-25D4146DBABE}"/>
              </a:ext>
            </a:extLst>
          </p:cNvPr>
          <p:cNvSpPr txBox="1"/>
          <p:nvPr/>
        </p:nvSpPr>
        <p:spPr>
          <a:xfrm>
            <a:off x="1749043" y="3621475"/>
            <a:ext cx="704850" cy="15938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GOVT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2305H</a:t>
            </a:r>
            <a:endParaRPr sz="850">
              <a:latin typeface="Arial"/>
              <a:cs typeface="Arial"/>
            </a:endParaRPr>
          </a:p>
        </p:txBody>
      </p:sp>
      <p:sp>
        <p:nvSpPr>
          <p:cNvPr id="296" name="object 25">
            <a:extLst>
              <a:ext uri="{FF2B5EF4-FFF2-40B4-BE49-F238E27FC236}">
                <a16:creationId xmlns:a16="http://schemas.microsoft.com/office/drawing/2014/main" id="{73E7D8EE-9526-4614-816C-B8469449877D}"/>
              </a:ext>
            </a:extLst>
          </p:cNvPr>
          <p:cNvSpPr txBox="1"/>
          <p:nvPr/>
        </p:nvSpPr>
        <p:spPr>
          <a:xfrm>
            <a:off x="5446773" y="3510224"/>
            <a:ext cx="673735" cy="293370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2331H</a:t>
            </a:r>
            <a:endParaRPr sz="850">
              <a:latin typeface="Arial"/>
              <a:cs typeface="Arial"/>
            </a:endParaRPr>
          </a:p>
          <a:p>
            <a:pPr marL="45085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Proc</a:t>
            </a:r>
            <a:endParaRPr sz="850">
              <a:latin typeface="Arial"/>
              <a:cs typeface="Arial"/>
            </a:endParaRPr>
          </a:p>
        </p:txBody>
      </p:sp>
      <p:sp>
        <p:nvSpPr>
          <p:cNvPr id="297" name="object 30">
            <a:extLst>
              <a:ext uri="{FF2B5EF4-FFF2-40B4-BE49-F238E27FC236}">
                <a16:creationId xmlns:a16="http://schemas.microsoft.com/office/drawing/2014/main" id="{84BB500E-4F3A-478F-8D0F-FECAC7793E5F}"/>
              </a:ext>
            </a:extLst>
          </p:cNvPr>
          <p:cNvSpPr txBox="1"/>
          <p:nvPr/>
        </p:nvSpPr>
        <p:spPr>
          <a:xfrm>
            <a:off x="4542015" y="3502634"/>
            <a:ext cx="690245" cy="290464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CHEM</a:t>
            </a:r>
            <a:r>
              <a:rPr sz="850" spc="10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2323</a:t>
            </a:r>
            <a:endParaRPr lang="en-US" sz="850" spc="-1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850" dirty="0">
              <a:latin typeface="Arial"/>
              <a:cs typeface="Arial"/>
            </a:endParaRPr>
          </a:p>
        </p:txBody>
      </p:sp>
      <p:sp>
        <p:nvSpPr>
          <p:cNvPr id="298" name="object 32">
            <a:extLst>
              <a:ext uri="{FF2B5EF4-FFF2-40B4-BE49-F238E27FC236}">
                <a16:creationId xmlns:a16="http://schemas.microsoft.com/office/drawing/2014/main" id="{059A7CAE-D043-43EE-8476-6453349044E2}"/>
              </a:ext>
            </a:extLst>
          </p:cNvPr>
          <p:cNvSpPr txBox="1"/>
          <p:nvPr/>
        </p:nvSpPr>
        <p:spPr>
          <a:xfrm>
            <a:off x="3618213" y="4030436"/>
            <a:ext cx="715645" cy="2904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highlight>
                  <a:srgbClr val="FFFF00"/>
                </a:highlight>
                <a:latin typeface="Arial"/>
                <a:cs typeface="Arial"/>
              </a:rPr>
              <a:t>CHEM</a:t>
            </a:r>
            <a:r>
              <a:rPr sz="850" spc="10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850" spc="-10" dirty="0">
                <a:highlight>
                  <a:srgbClr val="FFFF00"/>
                </a:highlight>
                <a:latin typeface="Arial"/>
                <a:cs typeface="Arial"/>
              </a:rPr>
              <a:t>2123</a:t>
            </a:r>
            <a:endParaRPr lang="en-US" sz="850" spc="-10" dirty="0">
              <a:highlight>
                <a:srgbClr val="FFFF00"/>
              </a:highlight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850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299" name="object 34">
            <a:extLst>
              <a:ext uri="{FF2B5EF4-FFF2-40B4-BE49-F238E27FC236}">
                <a16:creationId xmlns:a16="http://schemas.microsoft.com/office/drawing/2014/main" id="{216D5A62-CEF2-4812-9EC6-8C63DDC0C8E5}"/>
              </a:ext>
            </a:extLst>
          </p:cNvPr>
          <p:cNvSpPr txBox="1"/>
          <p:nvPr/>
        </p:nvSpPr>
        <p:spPr>
          <a:xfrm>
            <a:off x="5475221" y="4013143"/>
            <a:ext cx="709448" cy="2776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highlight>
                  <a:srgbClr val="FFFF00"/>
                </a:highlight>
                <a:latin typeface="Arial"/>
                <a:cs typeface="Arial"/>
              </a:rPr>
              <a:t>CHEE</a:t>
            </a:r>
            <a:r>
              <a:rPr sz="850" spc="11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850" spc="-20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cs typeface="Arial"/>
              </a:rPr>
              <a:t>2332</a:t>
            </a:r>
            <a:r>
              <a:rPr lang="en-US" sz="850" spc="-20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cs typeface="Arial"/>
              </a:rPr>
              <a:t> H</a:t>
            </a:r>
            <a:endParaRPr sz="850" dirty="0">
              <a:solidFill>
                <a:srgbClr val="FF0000"/>
              </a:solidFill>
              <a:highlight>
                <a:srgbClr val="FFFF00"/>
              </a:highlight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highlight>
                  <a:srgbClr val="FFFF00"/>
                </a:highlight>
                <a:latin typeface="Arial"/>
                <a:cs typeface="Arial"/>
              </a:rPr>
              <a:t>Thermo</a:t>
            </a:r>
            <a:r>
              <a:rPr sz="850" spc="125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850" spc="-50" dirty="0">
                <a:highlight>
                  <a:srgbClr val="FFFF00"/>
                </a:highlight>
                <a:latin typeface="Arial"/>
                <a:cs typeface="Arial"/>
              </a:rPr>
              <a:t>I</a:t>
            </a:r>
            <a:endParaRPr sz="850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300" name="object 36">
            <a:extLst>
              <a:ext uri="{FF2B5EF4-FFF2-40B4-BE49-F238E27FC236}">
                <a16:creationId xmlns:a16="http://schemas.microsoft.com/office/drawing/2014/main" id="{8A6756A1-CE12-46C0-94A3-98486C1DB6C5}"/>
              </a:ext>
            </a:extLst>
          </p:cNvPr>
          <p:cNvSpPr txBox="1"/>
          <p:nvPr/>
        </p:nvSpPr>
        <p:spPr>
          <a:xfrm>
            <a:off x="7238245" y="4027517"/>
            <a:ext cx="699135" cy="2904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highlight>
                  <a:srgbClr val="FFFF00"/>
                </a:highlight>
                <a:latin typeface="Arial"/>
                <a:cs typeface="Arial"/>
              </a:rPr>
              <a:t>CHEE</a:t>
            </a:r>
            <a:r>
              <a:rPr sz="850" spc="11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850" spc="-10" dirty="0">
                <a:highlight>
                  <a:srgbClr val="FFFF00"/>
                </a:highlight>
                <a:latin typeface="Arial"/>
                <a:cs typeface="Arial"/>
              </a:rPr>
              <a:t>3321H</a:t>
            </a:r>
            <a:endParaRPr lang="en-US" sz="850" spc="-10" dirty="0">
              <a:highlight>
                <a:srgbClr val="FFFF00"/>
              </a:highlight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sz="850" spc="-10" dirty="0" err="1">
                <a:highlight>
                  <a:srgbClr val="FFFF00"/>
                </a:highlight>
                <a:latin typeface="Arial"/>
                <a:cs typeface="Arial"/>
              </a:rPr>
              <a:t>Analyt</a:t>
            </a:r>
            <a:r>
              <a:rPr lang="en-US" sz="850" spc="-10" dirty="0">
                <a:highlight>
                  <a:srgbClr val="FFFF00"/>
                </a:highlight>
                <a:latin typeface="Arial"/>
                <a:cs typeface="Arial"/>
              </a:rPr>
              <a:t> </a:t>
            </a:r>
            <a:r>
              <a:rPr lang="en-US" sz="850" spc="-10" dirty="0" err="1">
                <a:highlight>
                  <a:srgbClr val="FFFF00"/>
                </a:highlight>
                <a:latin typeface="Arial"/>
                <a:cs typeface="Arial"/>
              </a:rPr>
              <a:t>Mthds</a:t>
            </a:r>
            <a:endParaRPr sz="850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301" name="object 38">
            <a:extLst>
              <a:ext uri="{FF2B5EF4-FFF2-40B4-BE49-F238E27FC236}">
                <a16:creationId xmlns:a16="http://schemas.microsoft.com/office/drawing/2014/main" id="{F5FC5140-5163-440C-B56B-9D6519BAA3A4}"/>
              </a:ext>
            </a:extLst>
          </p:cNvPr>
          <p:cNvSpPr txBox="1"/>
          <p:nvPr/>
        </p:nvSpPr>
        <p:spPr>
          <a:xfrm>
            <a:off x="4523095" y="4011775"/>
            <a:ext cx="715645" cy="2904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highlight>
                  <a:srgbClr val="FFFF00"/>
                </a:highlight>
                <a:latin typeface="Arial"/>
                <a:cs typeface="Arial"/>
              </a:rPr>
              <a:t>CHEM</a:t>
            </a:r>
            <a:r>
              <a:rPr sz="850" spc="10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850" spc="-10" dirty="0">
                <a:highlight>
                  <a:srgbClr val="FFFF00"/>
                </a:highlight>
                <a:latin typeface="Arial"/>
                <a:cs typeface="Arial"/>
              </a:rPr>
              <a:t>2325</a:t>
            </a:r>
            <a:endParaRPr lang="en-US" sz="850" spc="-10" dirty="0">
              <a:highlight>
                <a:srgbClr val="FFFF00"/>
              </a:highlight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850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302" name="object 40">
            <a:extLst>
              <a:ext uri="{FF2B5EF4-FFF2-40B4-BE49-F238E27FC236}">
                <a16:creationId xmlns:a16="http://schemas.microsoft.com/office/drawing/2014/main" id="{CABC20E2-706E-4090-8644-FC8AACAF29E3}"/>
              </a:ext>
            </a:extLst>
          </p:cNvPr>
          <p:cNvSpPr txBox="1"/>
          <p:nvPr/>
        </p:nvSpPr>
        <p:spPr>
          <a:xfrm>
            <a:off x="8215757" y="4046919"/>
            <a:ext cx="693424" cy="2622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25"/>
              </a:spcBef>
              <a:tabLst>
                <a:tab pos="836930" algn="l"/>
              </a:tabLst>
            </a:pPr>
            <a:r>
              <a:rPr sz="850" dirty="0">
                <a:highlight>
                  <a:srgbClr val="FFFF00"/>
                </a:highlight>
                <a:latin typeface="Arial"/>
                <a:cs typeface="Arial"/>
              </a:rPr>
              <a:t>CHEE</a:t>
            </a:r>
            <a:r>
              <a:rPr sz="850" spc="12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850" dirty="0">
                <a:highlight>
                  <a:srgbClr val="FFFF00"/>
                </a:highlight>
                <a:latin typeface="Arial"/>
                <a:cs typeface="Arial"/>
              </a:rPr>
              <a:t>3300</a:t>
            </a:r>
            <a:endParaRPr sz="850" dirty="0">
              <a:highlight>
                <a:srgbClr val="FFFF00"/>
              </a:highlight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750" dirty="0">
                <a:highlight>
                  <a:srgbClr val="FFFF00"/>
                </a:highlight>
                <a:latin typeface="Arial"/>
                <a:cs typeface="Arial"/>
              </a:rPr>
              <a:t>Mat</a:t>
            </a:r>
            <a:r>
              <a:rPr sz="750" spc="55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750" dirty="0">
                <a:highlight>
                  <a:srgbClr val="FFFF00"/>
                </a:highlight>
                <a:latin typeface="Arial"/>
                <a:cs typeface="Arial"/>
              </a:rPr>
              <a:t>Sci</a:t>
            </a:r>
            <a:r>
              <a:rPr sz="750" spc="4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750" dirty="0">
                <a:highlight>
                  <a:srgbClr val="FFFF00"/>
                </a:highlight>
                <a:latin typeface="Arial"/>
                <a:cs typeface="Arial"/>
              </a:rPr>
              <a:t>&amp;</a:t>
            </a:r>
            <a:r>
              <a:rPr sz="750" spc="4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750" spc="-20" dirty="0">
                <a:highlight>
                  <a:srgbClr val="FFFF00"/>
                </a:highlight>
                <a:latin typeface="Arial"/>
                <a:cs typeface="Arial"/>
              </a:rPr>
              <a:t>Engr</a:t>
            </a:r>
            <a:endParaRPr sz="750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303" name="object 43">
            <a:extLst>
              <a:ext uri="{FF2B5EF4-FFF2-40B4-BE49-F238E27FC236}">
                <a16:creationId xmlns:a16="http://schemas.microsoft.com/office/drawing/2014/main" id="{6343AE21-4967-4319-B01F-2FBB7992E1C9}"/>
              </a:ext>
            </a:extLst>
          </p:cNvPr>
          <p:cNvSpPr txBox="1"/>
          <p:nvPr/>
        </p:nvSpPr>
        <p:spPr>
          <a:xfrm>
            <a:off x="5475221" y="4767523"/>
            <a:ext cx="617855" cy="29337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3333</a:t>
            </a:r>
            <a:endParaRPr sz="850" dirty="0">
              <a:latin typeface="Arial"/>
              <a:cs typeface="Arial"/>
            </a:endParaRPr>
          </a:p>
          <a:p>
            <a:pPr marL="68580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Thermo</a:t>
            </a:r>
            <a:r>
              <a:rPr sz="850" spc="125" dirty="0">
                <a:latin typeface="Times New Roman"/>
                <a:cs typeface="Times New Roman"/>
              </a:rPr>
              <a:t> </a:t>
            </a:r>
            <a:r>
              <a:rPr sz="850" spc="-25" dirty="0">
                <a:latin typeface="Arial"/>
                <a:cs typeface="Arial"/>
              </a:rPr>
              <a:t>II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304" name="object 45">
            <a:extLst>
              <a:ext uri="{FF2B5EF4-FFF2-40B4-BE49-F238E27FC236}">
                <a16:creationId xmlns:a16="http://schemas.microsoft.com/office/drawing/2014/main" id="{5AF9D1C0-D411-442C-A2E4-08CC721BC09D}"/>
              </a:ext>
            </a:extLst>
          </p:cNvPr>
          <p:cNvSpPr txBox="1"/>
          <p:nvPr/>
        </p:nvSpPr>
        <p:spPr>
          <a:xfrm>
            <a:off x="6420972" y="4789107"/>
            <a:ext cx="655955" cy="27686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3334</a:t>
            </a:r>
            <a:endParaRPr sz="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750" spc="-10" dirty="0">
                <a:latin typeface="Arial"/>
                <a:cs typeface="Arial"/>
              </a:rPr>
              <a:t>Stat/NumTech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05" name="object 47">
            <a:extLst>
              <a:ext uri="{FF2B5EF4-FFF2-40B4-BE49-F238E27FC236}">
                <a16:creationId xmlns:a16="http://schemas.microsoft.com/office/drawing/2014/main" id="{D4FEB2FC-FA4B-4D53-9BFB-70F05D430FD9}"/>
              </a:ext>
            </a:extLst>
          </p:cNvPr>
          <p:cNvSpPr txBox="1"/>
          <p:nvPr/>
        </p:nvSpPr>
        <p:spPr>
          <a:xfrm>
            <a:off x="4413833" y="4795515"/>
            <a:ext cx="52641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27305" marR="5080" indent="-15240">
              <a:lnSpc>
                <a:spcPct val="103499"/>
              </a:lnSpc>
              <a:spcBef>
                <a:spcPts val="90"/>
              </a:spcBef>
            </a:pPr>
            <a:r>
              <a:rPr sz="850" spc="-10" dirty="0">
                <a:latin typeface="Arial"/>
                <a:cs typeface="Arial"/>
              </a:rPr>
              <a:t>Chemistry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dirty="0">
                <a:latin typeface="Arial"/>
                <a:cs typeface="Arial"/>
              </a:rPr>
              <a:t>Elective</a:t>
            </a:r>
            <a:r>
              <a:rPr sz="850" spc="120" dirty="0">
                <a:latin typeface="Times New Roman"/>
                <a:cs typeface="Times New Roman"/>
              </a:rPr>
              <a:t> </a:t>
            </a:r>
            <a:r>
              <a:rPr sz="850" spc="-50" dirty="0">
                <a:latin typeface="Arial"/>
                <a:cs typeface="Arial"/>
              </a:rPr>
              <a:t>*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306" name="object 49">
            <a:extLst>
              <a:ext uri="{FF2B5EF4-FFF2-40B4-BE49-F238E27FC236}">
                <a16:creationId xmlns:a16="http://schemas.microsoft.com/office/drawing/2014/main" id="{EDBD6793-407A-47D6-B1AD-D1580C2E97BF}"/>
              </a:ext>
            </a:extLst>
          </p:cNvPr>
          <p:cNvSpPr txBox="1"/>
          <p:nvPr/>
        </p:nvSpPr>
        <p:spPr>
          <a:xfrm>
            <a:off x="8225025" y="3531970"/>
            <a:ext cx="667385" cy="15938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PHYS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2326H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307" name="object 51">
            <a:extLst>
              <a:ext uri="{FF2B5EF4-FFF2-40B4-BE49-F238E27FC236}">
                <a16:creationId xmlns:a16="http://schemas.microsoft.com/office/drawing/2014/main" id="{EDC289C9-CCC6-4033-9C0C-3EADDBABC1FF}"/>
              </a:ext>
            </a:extLst>
          </p:cNvPr>
          <p:cNvSpPr txBox="1"/>
          <p:nvPr/>
        </p:nvSpPr>
        <p:spPr>
          <a:xfrm>
            <a:off x="853036" y="4195446"/>
            <a:ext cx="582295" cy="24557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50" dirty="0">
                <a:highlight>
                  <a:srgbClr val="FFFF00"/>
                </a:highlight>
                <a:latin typeface="Arial"/>
                <a:cs typeface="Arial"/>
              </a:rPr>
              <a:t>ENGI</a:t>
            </a:r>
            <a:r>
              <a:rPr sz="750" spc="60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750" spc="-10" dirty="0">
                <a:highlight>
                  <a:srgbClr val="FFFF00"/>
                </a:highlight>
                <a:latin typeface="Arial"/>
                <a:cs typeface="Arial"/>
              </a:rPr>
              <a:t>2304H</a:t>
            </a:r>
            <a:endParaRPr sz="750" dirty="0">
              <a:highlight>
                <a:srgbClr val="FFFF00"/>
              </a:highlight>
              <a:latin typeface="Arial"/>
              <a:cs typeface="Arial"/>
            </a:endParaRPr>
          </a:p>
          <a:p>
            <a:pPr marL="64135">
              <a:lnSpc>
                <a:spcPct val="100000"/>
              </a:lnSpc>
              <a:spcBef>
                <a:spcPts val="25"/>
              </a:spcBef>
            </a:pPr>
            <a:r>
              <a:rPr sz="750" dirty="0">
                <a:highlight>
                  <a:srgbClr val="FFFF00"/>
                </a:highlight>
                <a:latin typeface="Arial"/>
                <a:cs typeface="Arial"/>
              </a:rPr>
              <a:t>Tech</a:t>
            </a:r>
            <a:r>
              <a:rPr sz="750" spc="45" dirty="0">
                <a:highlight>
                  <a:srgbClr val="FFFF00"/>
                </a:highlight>
                <a:latin typeface="Times New Roman"/>
                <a:cs typeface="Times New Roman"/>
              </a:rPr>
              <a:t> </a:t>
            </a:r>
            <a:r>
              <a:rPr sz="750" spc="-25" dirty="0">
                <a:highlight>
                  <a:srgbClr val="FFFF00"/>
                </a:highlight>
                <a:latin typeface="Arial"/>
                <a:cs typeface="Arial"/>
              </a:rPr>
              <a:t>Com</a:t>
            </a:r>
            <a:r>
              <a:rPr lang="en-US" sz="750" spc="-25" dirty="0">
                <a:highlight>
                  <a:srgbClr val="FFFF00"/>
                </a:highlight>
                <a:latin typeface="Arial"/>
                <a:cs typeface="Arial"/>
              </a:rPr>
              <a:t>m</a:t>
            </a:r>
            <a:endParaRPr sz="750" dirty="0">
              <a:highlight>
                <a:srgbClr val="FFFF00"/>
              </a:highlight>
              <a:latin typeface="Arial"/>
              <a:cs typeface="Arial"/>
            </a:endParaRPr>
          </a:p>
        </p:txBody>
      </p:sp>
      <p:sp>
        <p:nvSpPr>
          <p:cNvPr id="308" name="object 53">
            <a:extLst>
              <a:ext uri="{FF2B5EF4-FFF2-40B4-BE49-F238E27FC236}">
                <a16:creationId xmlns:a16="http://schemas.microsoft.com/office/drawing/2014/main" id="{4F26BD8B-302B-42E0-BC2F-B26430B8001E}"/>
              </a:ext>
            </a:extLst>
          </p:cNvPr>
          <p:cNvSpPr txBox="1"/>
          <p:nvPr/>
        </p:nvSpPr>
        <p:spPr>
          <a:xfrm>
            <a:off x="5446141" y="5279587"/>
            <a:ext cx="661670" cy="2768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3466</a:t>
            </a:r>
            <a:endParaRPr sz="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750" spc="-10" dirty="0">
                <a:latin typeface="Arial"/>
                <a:cs typeface="Arial"/>
              </a:rPr>
              <a:t>Bio&amp;PhyChem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09" name="object 55">
            <a:extLst>
              <a:ext uri="{FF2B5EF4-FFF2-40B4-BE49-F238E27FC236}">
                <a16:creationId xmlns:a16="http://schemas.microsoft.com/office/drawing/2014/main" id="{AF255D1C-89F6-4B7A-B539-16D7DF60A4F0}"/>
              </a:ext>
            </a:extLst>
          </p:cNvPr>
          <p:cNvSpPr txBox="1"/>
          <p:nvPr/>
        </p:nvSpPr>
        <p:spPr>
          <a:xfrm>
            <a:off x="6395717" y="5270443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3462</a:t>
            </a:r>
            <a:endParaRPr sz="8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Unit</a:t>
            </a:r>
            <a:r>
              <a:rPr sz="850" spc="75" dirty="0">
                <a:latin typeface="Times New Roman"/>
                <a:cs typeface="Times New Roman"/>
              </a:rPr>
              <a:t> </a:t>
            </a:r>
            <a:r>
              <a:rPr sz="850" spc="-25" dirty="0">
                <a:latin typeface="Arial"/>
                <a:cs typeface="Arial"/>
              </a:rPr>
              <a:t>Ops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310" name="object 57">
            <a:extLst>
              <a:ext uri="{FF2B5EF4-FFF2-40B4-BE49-F238E27FC236}">
                <a16:creationId xmlns:a16="http://schemas.microsoft.com/office/drawing/2014/main" id="{19DF2E72-6217-4E7E-8680-B55ABF5C593D}"/>
              </a:ext>
            </a:extLst>
          </p:cNvPr>
          <p:cNvSpPr txBox="1"/>
          <p:nvPr/>
        </p:nvSpPr>
        <p:spPr>
          <a:xfrm>
            <a:off x="7319260" y="5270443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3369</a:t>
            </a:r>
            <a:endParaRPr sz="850">
              <a:latin typeface="Arial"/>
              <a:cs typeface="Arial"/>
            </a:endParaRPr>
          </a:p>
          <a:p>
            <a:pPr marL="70485">
              <a:lnSpc>
                <a:spcPct val="100000"/>
              </a:lnSpc>
              <a:spcBef>
                <a:spcPts val="35"/>
              </a:spcBef>
            </a:pPr>
            <a:r>
              <a:rPr sz="850" spc="-10" dirty="0">
                <a:latin typeface="Arial"/>
                <a:cs typeface="Arial"/>
              </a:rPr>
              <a:t>Transport</a:t>
            </a:r>
            <a:endParaRPr sz="850">
              <a:latin typeface="Arial"/>
              <a:cs typeface="Arial"/>
            </a:endParaRPr>
          </a:p>
        </p:txBody>
      </p:sp>
      <p:sp>
        <p:nvSpPr>
          <p:cNvPr id="311" name="object 59">
            <a:extLst>
              <a:ext uri="{FF2B5EF4-FFF2-40B4-BE49-F238E27FC236}">
                <a16:creationId xmlns:a16="http://schemas.microsoft.com/office/drawing/2014/main" id="{A170A360-7123-405E-BAF3-0FD6F940527F}"/>
              </a:ext>
            </a:extLst>
          </p:cNvPr>
          <p:cNvSpPr txBox="1"/>
          <p:nvPr/>
        </p:nvSpPr>
        <p:spPr>
          <a:xfrm>
            <a:off x="8239756" y="5270443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3367</a:t>
            </a:r>
            <a:endParaRPr sz="850">
              <a:latin typeface="Arial"/>
              <a:cs typeface="Arial"/>
            </a:endParaRPr>
          </a:p>
          <a:p>
            <a:pPr marL="59690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Proc</a:t>
            </a:r>
            <a:r>
              <a:rPr sz="850" spc="9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Cont</a:t>
            </a:r>
            <a:endParaRPr sz="850">
              <a:latin typeface="Arial"/>
              <a:cs typeface="Arial"/>
            </a:endParaRPr>
          </a:p>
        </p:txBody>
      </p:sp>
      <p:sp>
        <p:nvSpPr>
          <p:cNvPr id="312" name="object 61">
            <a:extLst>
              <a:ext uri="{FF2B5EF4-FFF2-40B4-BE49-F238E27FC236}">
                <a16:creationId xmlns:a16="http://schemas.microsoft.com/office/drawing/2014/main" id="{7C4D6EBB-2041-41A4-B0EE-8F0500608CC1}"/>
              </a:ext>
            </a:extLst>
          </p:cNvPr>
          <p:cNvSpPr txBox="1"/>
          <p:nvPr/>
        </p:nvSpPr>
        <p:spPr>
          <a:xfrm>
            <a:off x="852931" y="6593274"/>
            <a:ext cx="642620" cy="14683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HIST</a:t>
            </a:r>
            <a:r>
              <a:rPr sz="850" spc="9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13</a:t>
            </a:r>
            <a:r>
              <a:rPr lang="en-US" sz="850" spc="-10" dirty="0">
                <a:latin typeface="Arial"/>
                <a:cs typeface="Arial"/>
              </a:rPr>
              <a:t>02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313" name="object 63">
            <a:extLst>
              <a:ext uri="{FF2B5EF4-FFF2-40B4-BE49-F238E27FC236}">
                <a16:creationId xmlns:a16="http://schemas.microsoft.com/office/drawing/2014/main" id="{A38670EF-7035-4F95-B35F-D89931CB26E5}"/>
              </a:ext>
            </a:extLst>
          </p:cNvPr>
          <p:cNvSpPr txBox="1"/>
          <p:nvPr/>
        </p:nvSpPr>
        <p:spPr>
          <a:xfrm>
            <a:off x="1062922" y="6083578"/>
            <a:ext cx="441325" cy="293370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1920" marR="5080" indent="-109855">
              <a:lnSpc>
                <a:spcPct val="103499"/>
              </a:lnSpc>
              <a:spcBef>
                <a:spcPts val="90"/>
              </a:spcBef>
            </a:pPr>
            <a:r>
              <a:rPr sz="850" spc="-10" dirty="0">
                <a:latin typeface="Arial"/>
                <a:cs typeface="Arial"/>
              </a:rPr>
              <a:t>Creative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Arts</a:t>
            </a:r>
            <a:endParaRPr sz="850">
              <a:latin typeface="Arial"/>
              <a:cs typeface="Arial"/>
            </a:endParaRPr>
          </a:p>
        </p:txBody>
      </p:sp>
      <p:sp>
        <p:nvSpPr>
          <p:cNvPr id="314" name="object 65">
            <a:extLst>
              <a:ext uri="{FF2B5EF4-FFF2-40B4-BE49-F238E27FC236}">
                <a16:creationId xmlns:a16="http://schemas.microsoft.com/office/drawing/2014/main" id="{F4392070-AD0D-43A4-A267-1B1DDB81C89A}"/>
              </a:ext>
            </a:extLst>
          </p:cNvPr>
          <p:cNvSpPr txBox="1"/>
          <p:nvPr/>
        </p:nvSpPr>
        <p:spPr>
          <a:xfrm>
            <a:off x="5455920" y="6024822"/>
            <a:ext cx="656590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4367</a:t>
            </a:r>
            <a:endParaRPr sz="850" dirty="0">
              <a:latin typeface="Arial"/>
              <a:cs typeface="Arial"/>
            </a:endParaRPr>
          </a:p>
          <a:p>
            <a:pPr marL="65405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React</a:t>
            </a:r>
            <a:r>
              <a:rPr sz="850" spc="105" dirty="0">
                <a:latin typeface="Times New Roman"/>
                <a:cs typeface="Times New Roman"/>
              </a:rPr>
              <a:t> </a:t>
            </a:r>
            <a:r>
              <a:rPr sz="850" spc="-25" dirty="0">
                <a:latin typeface="Arial"/>
                <a:cs typeface="Arial"/>
              </a:rPr>
              <a:t>Eng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315" name="object 67">
            <a:extLst>
              <a:ext uri="{FF2B5EF4-FFF2-40B4-BE49-F238E27FC236}">
                <a16:creationId xmlns:a16="http://schemas.microsoft.com/office/drawing/2014/main" id="{C11135E3-0EED-41C0-98C5-586CAAFCC46A}"/>
              </a:ext>
            </a:extLst>
          </p:cNvPr>
          <p:cNvSpPr txBox="1"/>
          <p:nvPr/>
        </p:nvSpPr>
        <p:spPr>
          <a:xfrm>
            <a:off x="6395717" y="6024822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4361</a:t>
            </a:r>
            <a:endParaRPr sz="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spc="-10" dirty="0">
                <a:latin typeface="Arial"/>
                <a:cs typeface="Arial"/>
              </a:rPr>
              <a:t>Practices</a:t>
            </a:r>
            <a:endParaRPr sz="850">
              <a:latin typeface="Arial"/>
              <a:cs typeface="Arial"/>
            </a:endParaRPr>
          </a:p>
        </p:txBody>
      </p:sp>
      <p:sp>
        <p:nvSpPr>
          <p:cNvPr id="316" name="object 69">
            <a:extLst>
              <a:ext uri="{FF2B5EF4-FFF2-40B4-BE49-F238E27FC236}">
                <a16:creationId xmlns:a16="http://schemas.microsoft.com/office/drawing/2014/main" id="{DB642B0C-D188-4B9C-AA16-B966C9D17A09}"/>
              </a:ext>
            </a:extLst>
          </p:cNvPr>
          <p:cNvSpPr txBox="1"/>
          <p:nvPr/>
        </p:nvSpPr>
        <p:spPr>
          <a:xfrm>
            <a:off x="7301230" y="6024822"/>
            <a:ext cx="655320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4321</a:t>
            </a:r>
            <a:endParaRPr sz="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Design</a:t>
            </a:r>
            <a:r>
              <a:rPr sz="850" spc="114" dirty="0">
                <a:latin typeface="Times New Roman"/>
                <a:cs typeface="Times New Roman"/>
              </a:rPr>
              <a:t> </a:t>
            </a:r>
            <a:r>
              <a:rPr sz="850" spc="-60" dirty="0">
                <a:latin typeface="Arial"/>
                <a:cs typeface="Arial"/>
              </a:rPr>
              <a:t>I</a:t>
            </a:r>
            <a:endParaRPr sz="850">
              <a:latin typeface="Arial"/>
              <a:cs typeface="Arial"/>
            </a:endParaRPr>
          </a:p>
        </p:txBody>
      </p:sp>
      <p:sp>
        <p:nvSpPr>
          <p:cNvPr id="317" name="object 71">
            <a:extLst>
              <a:ext uri="{FF2B5EF4-FFF2-40B4-BE49-F238E27FC236}">
                <a16:creationId xmlns:a16="http://schemas.microsoft.com/office/drawing/2014/main" id="{08C18B2D-7F01-43E5-BB6F-289C9C70D0A7}"/>
              </a:ext>
            </a:extLst>
          </p:cNvPr>
          <p:cNvSpPr txBox="1"/>
          <p:nvPr/>
        </p:nvSpPr>
        <p:spPr>
          <a:xfrm>
            <a:off x="8326624" y="6029394"/>
            <a:ext cx="44259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700" marR="5080" indent="27305">
              <a:lnSpc>
                <a:spcPct val="103499"/>
              </a:lnSpc>
              <a:spcBef>
                <a:spcPts val="90"/>
              </a:spcBef>
            </a:pPr>
            <a:r>
              <a:rPr sz="850" spc="-10" dirty="0">
                <a:latin typeface="Arial"/>
                <a:cs typeface="Arial"/>
              </a:rPr>
              <a:t>Honors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Thesis**</a:t>
            </a:r>
            <a:endParaRPr sz="850">
              <a:latin typeface="Arial"/>
              <a:cs typeface="Arial"/>
            </a:endParaRPr>
          </a:p>
        </p:txBody>
      </p:sp>
      <p:sp>
        <p:nvSpPr>
          <p:cNvPr id="318" name="object 73">
            <a:extLst>
              <a:ext uri="{FF2B5EF4-FFF2-40B4-BE49-F238E27FC236}">
                <a16:creationId xmlns:a16="http://schemas.microsoft.com/office/drawing/2014/main" id="{E7A49531-A061-4DA4-BD2E-CBC9B13262BE}"/>
              </a:ext>
            </a:extLst>
          </p:cNvPr>
          <p:cNvSpPr txBox="1"/>
          <p:nvPr/>
        </p:nvSpPr>
        <p:spPr>
          <a:xfrm>
            <a:off x="5467878" y="6547560"/>
            <a:ext cx="669290" cy="2768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4366</a:t>
            </a:r>
            <a:endParaRPr sz="850" dirty="0">
              <a:latin typeface="Arial"/>
              <a:cs typeface="Arial"/>
            </a:endParaRPr>
          </a:p>
          <a:p>
            <a:pPr marL="67310">
              <a:lnSpc>
                <a:spcPct val="100000"/>
              </a:lnSpc>
              <a:spcBef>
                <a:spcPts val="25"/>
              </a:spcBef>
            </a:pPr>
            <a:r>
              <a:rPr sz="750" dirty="0">
                <a:latin typeface="Arial"/>
                <a:cs typeface="Arial"/>
              </a:rPr>
              <a:t>Biomol</a:t>
            </a:r>
            <a:r>
              <a:rPr sz="750" spc="45" dirty="0">
                <a:latin typeface="Times New Roman"/>
                <a:cs typeface="Times New Roman"/>
              </a:rPr>
              <a:t> </a:t>
            </a:r>
            <a:r>
              <a:rPr sz="750" spc="-20" dirty="0">
                <a:latin typeface="Arial"/>
                <a:cs typeface="Arial"/>
              </a:rPr>
              <a:t>Engr</a:t>
            </a:r>
            <a:endParaRPr sz="750" dirty="0">
              <a:latin typeface="Arial"/>
              <a:cs typeface="Arial"/>
            </a:endParaRPr>
          </a:p>
        </p:txBody>
      </p:sp>
      <p:sp>
        <p:nvSpPr>
          <p:cNvPr id="319" name="object 75">
            <a:extLst>
              <a:ext uri="{FF2B5EF4-FFF2-40B4-BE49-F238E27FC236}">
                <a16:creationId xmlns:a16="http://schemas.microsoft.com/office/drawing/2014/main" id="{2BBA2CC2-AA58-4CA9-9505-D516407546CB}"/>
              </a:ext>
            </a:extLst>
          </p:cNvPr>
          <p:cNvSpPr txBox="1"/>
          <p:nvPr/>
        </p:nvSpPr>
        <p:spPr>
          <a:xfrm>
            <a:off x="7319260" y="6527742"/>
            <a:ext cx="61785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10" dirty="0">
                <a:latin typeface="Times New Roman"/>
                <a:cs typeface="Times New Roman"/>
              </a:rPr>
              <a:t> </a:t>
            </a:r>
            <a:r>
              <a:rPr sz="850" spc="-20" dirty="0">
                <a:latin typeface="Arial"/>
                <a:cs typeface="Arial"/>
              </a:rPr>
              <a:t>4322</a:t>
            </a:r>
            <a:endParaRPr sz="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Design</a:t>
            </a:r>
            <a:r>
              <a:rPr sz="850" spc="114" dirty="0">
                <a:latin typeface="Times New Roman"/>
                <a:cs typeface="Times New Roman"/>
              </a:rPr>
              <a:t> </a:t>
            </a:r>
            <a:r>
              <a:rPr sz="850" spc="-35" dirty="0">
                <a:latin typeface="Arial"/>
                <a:cs typeface="Arial"/>
              </a:rPr>
              <a:t>II</a:t>
            </a:r>
            <a:endParaRPr sz="850">
              <a:latin typeface="Arial"/>
              <a:cs typeface="Arial"/>
            </a:endParaRPr>
          </a:p>
        </p:txBody>
      </p:sp>
      <p:sp>
        <p:nvSpPr>
          <p:cNvPr id="320" name="object 77">
            <a:extLst>
              <a:ext uri="{FF2B5EF4-FFF2-40B4-BE49-F238E27FC236}">
                <a16:creationId xmlns:a16="http://schemas.microsoft.com/office/drawing/2014/main" id="{A31C4E91-EB13-4B54-83B3-18424CC3B1F8}"/>
              </a:ext>
            </a:extLst>
          </p:cNvPr>
          <p:cNvSpPr txBox="1"/>
          <p:nvPr/>
        </p:nvSpPr>
        <p:spPr>
          <a:xfrm>
            <a:off x="4615686" y="6527742"/>
            <a:ext cx="492759" cy="29337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700" marR="5080" indent="33020">
              <a:lnSpc>
                <a:spcPct val="103499"/>
              </a:lnSpc>
              <a:spcBef>
                <a:spcPts val="90"/>
              </a:spcBef>
            </a:pPr>
            <a:r>
              <a:rPr sz="850" spc="-10" dirty="0">
                <a:latin typeface="Arial"/>
                <a:cs typeface="Arial"/>
              </a:rPr>
              <a:t>Science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dirty="0">
                <a:latin typeface="Arial"/>
                <a:cs typeface="Arial"/>
              </a:rPr>
              <a:t>Elective</a:t>
            </a:r>
            <a:r>
              <a:rPr sz="850" spc="120" dirty="0">
                <a:latin typeface="Times New Roman"/>
                <a:cs typeface="Times New Roman"/>
              </a:rPr>
              <a:t> </a:t>
            </a:r>
            <a:r>
              <a:rPr sz="850" spc="-50" dirty="0">
                <a:latin typeface="Arial"/>
                <a:cs typeface="Arial"/>
              </a:rPr>
              <a:t>*</a:t>
            </a:r>
            <a:endParaRPr sz="850">
              <a:latin typeface="Arial"/>
              <a:cs typeface="Arial"/>
            </a:endParaRPr>
          </a:p>
        </p:txBody>
      </p:sp>
      <p:sp>
        <p:nvSpPr>
          <p:cNvPr id="321" name="object 79">
            <a:extLst>
              <a:ext uri="{FF2B5EF4-FFF2-40B4-BE49-F238E27FC236}">
                <a16:creationId xmlns:a16="http://schemas.microsoft.com/office/drawing/2014/main" id="{DEA10DE5-B833-45C0-AEAF-7DF5E28C8EE1}"/>
              </a:ext>
            </a:extLst>
          </p:cNvPr>
          <p:cNvSpPr txBox="1"/>
          <p:nvPr/>
        </p:nvSpPr>
        <p:spPr>
          <a:xfrm>
            <a:off x="6481061" y="6536886"/>
            <a:ext cx="442595" cy="2933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700" marR="5080" indent="27305">
              <a:lnSpc>
                <a:spcPct val="103499"/>
              </a:lnSpc>
              <a:spcBef>
                <a:spcPts val="90"/>
              </a:spcBef>
            </a:pPr>
            <a:r>
              <a:rPr sz="850" spc="-10" dirty="0">
                <a:latin typeface="Arial"/>
                <a:cs typeface="Arial"/>
              </a:rPr>
              <a:t>Honors</a:t>
            </a:r>
            <a:r>
              <a:rPr sz="850" spc="-10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Thesis**</a:t>
            </a:r>
            <a:endParaRPr sz="850">
              <a:latin typeface="Arial"/>
              <a:cs typeface="Arial"/>
            </a:endParaRPr>
          </a:p>
        </p:txBody>
      </p:sp>
      <p:sp>
        <p:nvSpPr>
          <p:cNvPr id="322" name="object 155">
            <a:extLst>
              <a:ext uri="{FF2B5EF4-FFF2-40B4-BE49-F238E27FC236}">
                <a16:creationId xmlns:a16="http://schemas.microsoft.com/office/drawing/2014/main" id="{8DECFBB6-FB18-4A57-BFB3-5891B8D9BA29}"/>
              </a:ext>
            </a:extLst>
          </p:cNvPr>
          <p:cNvSpPr txBox="1"/>
          <p:nvPr/>
        </p:nvSpPr>
        <p:spPr>
          <a:xfrm>
            <a:off x="1077350" y="5456422"/>
            <a:ext cx="889635" cy="361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Arial"/>
                <a:cs typeface="Arial"/>
              </a:rPr>
              <a:t>Prerequisites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For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Design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Arial"/>
                <a:cs typeface="Arial"/>
              </a:rPr>
              <a:t>I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323" name="object 156">
            <a:extLst>
              <a:ext uri="{FF2B5EF4-FFF2-40B4-BE49-F238E27FC236}">
                <a16:creationId xmlns:a16="http://schemas.microsoft.com/office/drawing/2014/main" id="{A1BBF327-EB24-4D8A-BC9C-3891119E54B5}"/>
              </a:ext>
            </a:extLst>
          </p:cNvPr>
          <p:cNvSpPr txBox="1"/>
          <p:nvPr/>
        </p:nvSpPr>
        <p:spPr>
          <a:xfrm>
            <a:off x="7316213" y="4776667"/>
            <a:ext cx="818515" cy="27686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CHEE</a:t>
            </a:r>
            <a:r>
              <a:rPr sz="850" spc="140" dirty="0">
                <a:latin typeface="Times New Roman"/>
                <a:cs typeface="Times New Roman"/>
              </a:rPr>
              <a:t> </a:t>
            </a:r>
            <a:r>
              <a:rPr sz="850" dirty="0">
                <a:latin typeface="Arial"/>
                <a:cs typeface="Arial"/>
              </a:rPr>
              <a:t>3363</a:t>
            </a:r>
            <a:r>
              <a:rPr sz="850" spc="170" dirty="0">
                <a:latin typeface="Times New Roman"/>
                <a:cs typeface="Times New Roman"/>
              </a:rPr>
              <a:t> </a:t>
            </a:r>
            <a:r>
              <a:rPr sz="850" u="sng" spc="5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85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spcBef>
                <a:spcPts val="30"/>
              </a:spcBef>
            </a:pPr>
            <a:r>
              <a:rPr sz="750" dirty="0">
                <a:latin typeface="Arial"/>
                <a:cs typeface="Arial"/>
              </a:rPr>
              <a:t>Fluid</a:t>
            </a:r>
            <a:r>
              <a:rPr sz="750" spc="35" dirty="0">
                <a:latin typeface="Times New Roman"/>
                <a:cs typeface="Times New Roman"/>
              </a:rPr>
              <a:t> </a:t>
            </a:r>
            <a:r>
              <a:rPr sz="750" spc="-20" dirty="0">
                <a:latin typeface="Arial"/>
                <a:cs typeface="Arial"/>
              </a:rPr>
              <a:t>Mech</a:t>
            </a:r>
            <a:endParaRPr sz="750">
              <a:latin typeface="Arial"/>
              <a:cs typeface="Arial"/>
            </a:endParaRPr>
          </a:p>
        </p:txBody>
      </p:sp>
      <p:sp>
        <p:nvSpPr>
          <p:cNvPr id="324" name="object 158">
            <a:extLst>
              <a:ext uri="{FF2B5EF4-FFF2-40B4-BE49-F238E27FC236}">
                <a16:creationId xmlns:a16="http://schemas.microsoft.com/office/drawing/2014/main" id="{DC70D60A-685D-4B5E-8E75-59C214AB4BDF}"/>
              </a:ext>
            </a:extLst>
          </p:cNvPr>
          <p:cNvSpPr txBox="1"/>
          <p:nvPr/>
        </p:nvSpPr>
        <p:spPr>
          <a:xfrm>
            <a:off x="1766570" y="2309312"/>
            <a:ext cx="655955" cy="15938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HON</a:t>
            </a:r>
            <a:r>
              <a:rPr sz="850" spc="8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2301H</a:t>
            </a:r>
            <a:endParaRPr sz="850" dirty="0">
              <a:latin typeface="Arial"/>
              <a:cs typeface="Arial"/>
            </a:endParaRPr>
          </a:p>
        </p:txBody>
      </p:sp>
      <p:sp>
        <p:nvSpPr>
          <p:cNvPr id="325" name="object 160">
            <a:extLst>
              <a:ext uri="{FF2B5EF4-FFF2-40B4-BE49-F238E27FC236}">
                <a16:creationId xmlns:a16="http://schemas.microsoft.com/office/drawing/2014/main" id="{4BA72C69-CACC-4E9F-A3FD-157E106C7A17}"/>
              </a:ext>
            </a:extLst>
          </p:cNvPr>
          <p:cNvSpPr txBox="1"/>
          <p:nvPr/>
        </p:nvSpPr>
        <p:spPr>
          <a:xfrm>
            <a:off x="1776475" y="2812232"/>
            <a:ext cx="635000" cy="15938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dirty="0">
                <a:latin typeface="Arial"/>
                <a:cs typeface="Arial"/>
              </a:rPr>
              <a:t>HON</a:t>
            </a:r>
            <a:r>
              <a:rPr sz="850" spc="85" dirty="0">
                <a:latin typeface="Times New Roman"/>
                <a:cs typeface="Times New Roman"/>
              </a:rPr>
              <a:t> </a:t>
            </a:r>
            <a:r>
              <a:rPr sz="850" spc="-10" dirty="0">
                <a:latin typeface="Arial"/>
                <a:cs typeface="Arial"/>
              </a:rPr>
              <a:t>2101H</a:t>
            </a:r>
            <a:endParaRPr sz="850">
              <a:latin typeface="Arial"/>
              <a:cs typeface="Arial"/>
            </a:endParaRPr>
          </a:p>
        </p:txBody>
      </p:sp>
      <p:sp>
        <p:nvSpPr>
          <p:cNvPr id="326" name="object 175">
            <a:extLst>
              <a:ext uri="{FF2B5EF4-FFF2-40B4-BE49-F238E27FC236}">
                <a16:creationId xmlns:a16="http://schemas.microsoft.com/office/drawing/2014/main" id="{4DE9FE7A-BBDF-484D-A2A6-5D22CA454E0D}"/>
              </a:ext>
            </a:extLst>
          </p:cNvPr>
          <p:cNvSpPr txBox="1"/>
          <p:nvPr/>
        </p:nvSpPr>
        <p:spPr>
          <a:xfrm>
            <a:off x="3678426" y="2252924"/>
            <a:ext cx="576580" cy="277640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850" spc="-20" dirty="0">
                <a:latin typeface="Arial"/>
                <a:cs typeface="Arial"/>
              </a:rPr>
              <a:t>CHEM</a:t>
            </a:r>
            <a:endParaRPr sz="8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latin typeface="Arial"/>
                <a:cs typeface="Arial"/>
              </a:rPr>
              <a:t>1111</a:t>
            </a:r>
            <a:r>
              <a:rPr sz="850" spc="75" dirty="0">
                <a:latin typeface="Times New Roman"/>
                <a:cs typeface="Times New Roman"/>
              </a:rPr>
              <a:t> </a:t>
            </a:r>
            <a:endParaRPr sz="850" dirty="0">
              <a:latin typeface="Arial"/>
              <a:cs typeface="Arial"/>
            </a:endParaRPr>
          </a:p>
        </p:txBody>
      </p: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1F57BA36-1A99-4714-9237-A6B9EEA4FC3F}"/>
              </a:ext>
            </a:extLst>
          </p:cNvPr>
          <p:cNvCxnSpPr>
            <a:cxnSpLocks/>
            <a:endCxn id="287" idx="3"/>
          </p:cNvCxnSpPr>
          <p:nvPr/>
        </p:nvCxnSpPr>
        <p:spPr>
          <a:xfrm flipH="1" flipV="1">
            <a:off x="6112510" y="2399609"/>
            <a:ext cx="1129712" cy="122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8" name="Connector: Elbow 327">
            <a:extLst>
              <a:ext uri="{FF2B5EF4-FFF2-40B4-BE49-F238E27FC236}">
                <a16:creationId xmlns:a16="http://schemas.microsoft.com/office/drawing/2014/main" id="{62C5F9DF-4458-4B27-8F1C-7B3B0C401DE4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05500" y="2590451"/>
            <a:ext cx="1714500" cy="54141"/>
          </a:xfrm>
          <a:prstGeom prst="bentConnector3">
            <a:avLst>
              <a:gd name="adj1" fmla="val -25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FA71F943-A1D5-42B2-9DF5-7C4D3D387B11}"/>
              </a:ext>
            </a:extLst>
          </p:cNvPr>
          <p:cNvCxnSpPr/>
          <p:nvPr/>
        </p:nvCxnSpPr>
        <p:spPr>
          <a:xfrm>
            <a:off x="5910580" y="2649673"/>
            <a:ext cx="0" cy="1193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28E5932E-5F8C-4369-AEDC-E76CE0943E02}"/>
              </a:ext>
            </a:extLst>
          </p:cNvPr>
          <p:cNvCxnSpPr>
            <a:cxnSpLocks/>
          </p:cNvCxnSpPr>
          <p:nvPr/>
        </p:nvCxnSpPr>
        <p:spPr>
          <a:xfrm>
            <a:off x="4859020" y="3058613"/>
            <a:ext cx="0" cy="4250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1" name="Straight Arrow Connector 330">
            <a:extLst>
              <a:ext uri="{FF2B5EF4-FFF2-40B4-BE49-F238E27FC236}">
                <a16:creationId xmlns:a16="http://schemas.microsoft.com/office/drawing/2014/main" id="{78EC4404-3693-4938-8C15-FC3ADE517D77}"/>
              </a:ext>
            </a:extLst>
          </p:cNvPr>
          <p:cNvCxnSpPr/>
          <p:nvPr/>
        </p:nvCxnSpPr>
        <p:spPr>
          <a:xfrm>
            <a:off x="2461260" y="2393133"/>
            <a:ext cx="20066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2" name="Straight Arrow Connector 331">
            <a:extLst>
              <a:ext uri="{FF2B5EF4-FFF2-40B4-BE49-F238E27FC236}">
                <a16:creationId xmlns:a16="http://schemas.microsoft.com/office/drawing/2014/main" id="{2CCDB3A9-CD71-4567-A2F1-18501A1F16FE}"/>
              </a:ext>
            </a:extLst>
          </p:cNvPr>
          <p:cNvCxnSpPr/>
          <p:nvPr/>
        </p:nvCxnSpPr>
        <p:spPr>
          <a:xfrm>
            <a:off x="2456180" y="2901133"/>
            <a:ext cx="20066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3" name="Connector: Elbow 332">
            <a:extLst>
              <a:ext uri="{FF2B5EF4-FFF2-40B4-BE49-F238E27FC236}">
                <a16:creationId xmlns:a16="http://schemas.microsoft.com/office/drawing/2014/main" id="{13F5BE8A-0D89-4114-BB08-4B1C681E9115}"/>
              </a:ext>
            </a:extLst>
          </p:cNvPr>
          <p:cNvCxnSpPr>
            <a:cxnSpLocks/>
          </p:cNvCxnSpPr>
          <p:nvPr/>
        </p:nvCxnSpPr>
        <p:spPr>
          <a:xfrm>
            <a:off x="4856480" y="3155133"/>
            <a:ext cx="703580" cy="350520"/>
          </a:xfrm>
          <a:prstGeom prst="bentConnector3">
            <a:avLst>
              <a:gd name="adj1" fmla="val 100181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4" name="Connector: Elbow 333">
            <a:extLst>
              <a:ext uri="{FF2B5EF4-FFF2-40B4-BE49-F238E27FC236}">
                <a16:creationId xmlns:a16="http://schemas.microsoft.com/office/drawing/2014/main" id="{7B7EA1EB-45C4-42D6-B55B-5A9BB591781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48680" y="3161703"/>
            <a:ext cx="1743038" cy="56930"/>
          </a:xfrm>
          <a:prstGeom prst="bentConnector3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5" name="Straight Arrow Connector 334">
            <a:extLst>
              <a:ext uri="{FF2B5EF4-FFF2-40B4-BE49-F238E27FC236}">
                <a16:creationId xmlns:a16="http://schemas.microsoft.com/office/drawing/2014/main" id="{C957A6C8-483E-4317-97C1-27509B9C4B9D}"/>
              </a:ext>
            </a:extLst>
          </p:cNvPr>
          <p:cNvCxnSpPr/>
          <p:nvPr/>
        </p:nvCxnSpPr>
        <p:spPr>
          <a:xfrm>
            <a:off x="5951220" y="3218633"/>
            <a:ext cx="0" cy="2997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6" name="Straight Arrow Connector 335">
            <a:extLst>
              <a:ext uri="{FF2B5EF4-FFF2-40B4-BE49-F238E27FC236}">
                <a16:creationId xmlns:a16="http://schemas.microsoft.com/office/drawing/2014/main" id="{EF3F9157-62F3-438E-9FCC-AA3375167535}"/>
              </a:ext>
            </a:extLst>
          </p:cNvPr>
          <p:cNvCxnSpPr>
            <a:cxnSpLocks/>
          </p:cNvCxnSpPr>
          <p:nvPr/>
        </p:nvCxnSpPr>
        <p:spPr>
          <a:xfrm>
            <a:off x="7622270" y="2543371"/>
            <a:ext cx="0" cy="24689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7" name="Straight Arrow Connector 336">
            <a:extLst>
              <a:ext uri="{FF2B5EF4-FFF2-40B4-BE49-F238E27FC236}">
                <a16:creationId xmlns:a16="http://schemas.microsoft.com/office/drawing/2014/main" id="{976E985B-C519-48AB-98B3-7C9EB5BA5868}"/>
              </a:ext>
            </a:extLst>
          </p:cNvPr>
          <p:cNvCxnSpPr>
            <a:cxnSpLocks/>
            <a:stCxn id="294" idx="2"/>
            <a:endCxn id="306" idx="0"/>
          </p:cNvCxnSpPr>
          <p:nvPr/>
        </p:nvCxnSpPr>
        <p:spPr>
          <a:xfrm>
            <a:off x="8558718" y="2992369"/>
            <a:ext cx="0" cy="53960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8" name="Connector: Elbow 337">
            <a:extLst>
              <a:ext uri="{FF2B5EF4-FFF2-40B4-BE49-F238E27FC236}">
                <a16:creationId xmlns:a16="http://schemas.microsoft.com/office/drawing/2014/main" id="{183FBBD6-1C18-4658-9E5C-8A718EE536D9}"/>
              </a:ext>
            </a:extLst>
          </p:cNvPr>
          <p:cNvCxnSpPr>
            <a:cxnSpLocks/>
          </p:cNvCxnSpPr>
          <p:nvPr/>
        </p:nvCxnSpPr>
        <p:spPr>
          <a:xfrm rot="10800000" flipV="1">
            <a:off x="6065522" y="3350081"/>
            <a:ext cx="2487166" cy="163448"/>
          </a:xfrm>
          <a:prstGeom prst="bentConnector3">
            <a:avLst>
              <a:gd name="adj1" fmla="val 9986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338">
            <a:extLst>
              <a:ext uri="{FF2B5EF4-FFF2-40B4-BE49-F238E27FC236}">
                <a16:creationId xmlns:a16="http://schemas.microsoft.com/office/drawing/2014/main" id="{50EE4492-4151-418E-8FBC-51A3D9DE2059}"/>
              </a:ext>
            </a:extLst>
          </p:cNvPr>
          <p:cNvCxnSpPr>
            <a:cxnSpLocks/>
          </p:cNvCxnSpPr>
          <p:nvPr/>
        </p:nvCxnSpPr>
        <p:spPr>
          <a:xfrm flipH="1">
            <a:off x="4871720" y="2551505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>
            <a:extLst>
              <a:ext uri="{FF2B5EF4-FFF2-40B4-BE49-F238E27FC236}">
                <a16:creationId xmlns:a16="http://schemas.microsoft.com/office/drawing/2014/main" id="{A61E90FD-52DC-4C0B-AA6A-B57FA6846D2B}"/>
              </a:ext>
            </a:extLst>
          </p:cNvPr>
          <p:cNvCxnSpPr>
            <a:cxnSpLocks/>
            <a:stCxn id="294" idx="1"/>
            <a:endCxn id="292" idx="3"/>
          </p:cNvCxnSpPr>
          <p:nvPr/>
        </p:nvCxnSpPr>
        <p:spPr>
          <a:xfrm flipH="1">
            <a:off x="7992219" y="2912677"/>
            <a:ext cx="22010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>
            <a:extLst>
              <a:ext uri="{FF2B5EF4-FFF2-40B4-BE49-F238E27FC236}">
                <a16:creationId xmlns:a16="http://schemas.microsoft.com/office/drawing/2014/main" id="{4583DA15-0760-4491-B276-91BB6C1609C5}"/>
              </a:ext>
            </a:extLst>
          </p:cNvPr>
          <p:cNvCxnSpPr>
            <a:cxnSpLocks/>
          </p:cNvCxnSpPr>
          <p:nvPr/>
        </p:nvCxnSpPr>
        <p:spPr>
          <a:xfrm flipH="1">
            <a:off x="5735320" y="2557855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341">
            <a:extLst>
              <a:ext uri="{FF2B5EF4-FFF2-40B4-BE49-F238E27FC236}">
                <a16:creationId xmlns:a16="http://schemas.microsoft.com/office/drawing/2014/main" id="{D5E2603A-6699-4BE5-B6B2-2D3A9ED2149E}"/>
              </a:ext>
            </a:extLst>
          </p:cNvPr>
          <p:cNvCxnSpPr>
            <a:cxnSpLocks/>
          </p:cNvCxnSpPr>
          <p:nvPr/>
        </p:nvCxnSpPr>
        <p:spPr>
          <a:xfrm flipH="1">
            <a:off x="3011170" y="2557855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Arrow Connector 342">
            <a:extLst>
              <a:ext uri="{FF2B5EF4-FFF2-40B4-BE49-F238E27FC236}">
                <a16:creationId xmlns:a16="http://schemas.microsoft.com/office/drawing/2014/main" id="{7A37AD69-494B-4B52-8F0C-F80757CDAB0D}"/>
              </a:ext>
            </a:extLst>
          </p:cNvPr>
          <p:cNvCxnSpPr>
            <a:cxnSpLocks/>
          </p:cNvCxnSpPr>
          <p:nvPr/>
        </p:nvCxnSpPr>
        <p:spPr>
          <a:xfrm>
            <a:off x="8580120" y="3743520"/>
            <a:ext cx="1" cy="30150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Arrow Connector 343">
            <a:extLst>
              <a:ext uri="{FF2B5EF4-FFF2-40B4-BE49-F238E27FC236}">
                <a16:creationId xmlns:a16="http://schemas.microsoft.com/office/drawing/2014/main" id="{49A8CE50-5214-4E71-96DF-760DA4632FBC}"/>
              </a:ext>
            </a:extLst>
          </p:cNvPr>
          <p:cNvCxnSpPr>
            <a:cxnSpLocks/>
          </p:cNvCxnSpPr>
          <p:nvPr/>
        </p:nvCxnSpPr>
        <p:spPr>
          <a:xfrm flipH="1">
            <a:off x="7659370" y="6342455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Straight Arrow Connector 344">
            <a:extLst>
              <a:ext uri="{FF2B5EF4-FFF2-40B4-BE49-F238E27FC236}">
                <a16:creationId xmlns:a16="http://schemas.microsoft.com/office/drawing/2014/main" id="{29ED5C17-EC30-446E-B50D-C24CC6053A55}"/>
              </a:ext>
            </a:extLst>
          </p:cNvPr>
          <p:cNvCxnSpPr>
            <a:cxnSpLocks/>
          </p:cNvCxnSpPr>
          <p:nvPr/>
        </p:nvCxnSpPr>
        <p:spPr>
          <a:xfrm>
            <a:off x="6529154" y="5553015"/>
            <a:ext cx="0" cy="4895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Connector: Elbow 345">
            <a:extLst>
              <a:ext uri="{FF2B5EF4-FFF2-40B4-BE49-F238E27FC236}">
                <a16:creationId xmlns:a16="http://schemas.microsoft.com/office/drawing/2014/main" id="{35FADDA0-A1B4-42C4-B0AC-FC919F523B6B}"/>
              </a:ext>
            </a:extLst>
          </p:cNvPr>
          <p:cNvCxnSpPr>
            <a:cxnSpLocks/>
          </p:cNvCxnSpPr>
          <p:nvPr/>
        </p:nvCxnSpPr>
        <p:spPr>
          <a:xfrm>
            <a:off x="5785064" y="5116061"/>
            <a:ext cx="940176" cy="154382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7" name="Straight Arrow Connector 346">
            <a:extLst>
              <a:ext uri="{FF2B5EF4-FFF2-40B4-BE49-F238E27FC236}">
                <a16:creationId xmlns:a16="http://schemas.microsoft.com/office/drawing/2014/main" id="{F52B3C2F-14D4-4D51-8947-83D1651B6A22}"/>
              </a:ext>
            </a:extLst>
          </p:cNvPr>
          <p:cNvCxnSpPr>
            <a:cxnSpLocks/>
          </p:cNvCxnSpPr>
          <p:nvPr/>
        </p:nvCxnSpPr>
        <p:spPr>
          <a:xfrm flipH="1">
            <a:off x="5768272" y="3810006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Arrow Connector 347">
            <a:extLst>
              <a:ext uri="{FF2B5EF4-FFF2-40B4-BE49-F238E27FC236}">
                <a16:creationId xmlns:a16="http://schemas.microsoft.com/office/drawing/2014/main" id="{BE4BD6B0-3245-4916-BD50-FF1D6BF788FD}"/>
              </a:ext>
            </a:extLst>
          </p:cNvPr>
          <p:cNvCxnSpPr>
            <a:cxnSpLocks/>
            <a:endCxn id="303" idx="0"/>
          </p:cNvCxnSpPr>
          <p:nvPr/>
        </p:nvCxnSpPr>
        <p:spPr>
          <a:xfrm>
            <a:off x="5776511" y="4312514"/>
            <a:ext cx="7638" cy="45500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Straight Arrow Connector 348">
            <a:extLst>
              <a:ext uri="{FF2B5EF4-FFF2-40B4-BE49-F238E27FC236}">
                <a16:creationId xmlns:a16="http://schemas.microsoft.com/office/drawing/2014/main" id="{3EFBE5B8-334B-4C9C-87A3-7178E4034259}"/>
              </a:ext>
            </a:extLst>
          </p:cNvPr>
          <p:cNvCxnSpPr>
            <a:cxnSpLocks/>
          </p:cNvCxnSpPr>
          <p:nvPr/>
        </p:nvCxnSpPr>
        <p:spPr>
          <a:xfrm flipH="1">
            <a:off x="8602088" y="4308395"/>
            <a:ext cx="1" cy="198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Connector: Elbow 349">
            <a:extLst>
              <a:ext uri="{FF2B5EF4-FFF2-40B4-BE49-F238E27FC236}">
                <a16:creationId xmlns:a16="http://schemas.microsoft.com/office/drawing/2014/main" id="{04A782B7-9DFB-4033-845D-382B53349152}"/>
              </a:ext>
            </a:extLst>
          </p:cNvPr>
          <p:cNvCxnSpPr>
            <a:cxnSpLocks/>
          </p:cNvCxnSpPr>
          <p:nvPr/>
        </p:nvCxnSpPr>
        <p:spPr>
          <a:xfrm rot="16200000" flipH="1">
            <a:off x="8067396" y="5044887"/>
            <a:ext cx="1362528" cy="285522"/>
          </a:xfrm>
          <a:prstGeom prst="bentConnector3">
            <a:avLst>
              <a:gd name="adj1" fmla="val 9171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1" name="Connector: Elbow 350">
            <a:extLst>
              <a:ext uri="{FF2B5EF4-FFF2-40B4-BE49-F238E27FC236}">
                <a16:creationId xmlns:a16="http://schemas.microsoft.com/office/drawing/2014/main" id="{B238B6CA-BE26-4D2D-9E10-F8223340DA23}"/>
              </a:ext>
            </a:extLst>
          </p:cNvPr>
          <p:cNvCxnSpPr>
            <a:cxnSpLocks/>
          </p:cNvCxnSpPr>
          <p:nvPr/>
        </p:nvCxnSpPr>
        <p:spPr>
          <a:xfrm rot="10800000" flipV="1">
            <a:off x="7767329" y="5867060"/>
            <a:ext cx="1133391" cy="161261"/>
          </a:xfrm>
          <a:prstGeom prst="bentConnector3">
            <a:avLst>
              <a:gd name="adj1" fmla="val 9993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2" name="Connector: Elbow 351">
            <a:extLst>
              <a:ext uri="{FF2B5EF4-FFF2-40B4-BE49-F238E27FC236}">
                <a16:creationId xmlns:a16="http://schemas.microsoft.com/office/drawing/2014/main" id="{5FA44131-FBC2-4AC9-99DE-1F2E01F7873F}"/>
              </a:ext>
            </a:extLst>
          </p:cNvPr>
          <p:cNvCxnSpPr>
            <a:cxnSpLocks/>
          </p:cNvCxnSpPr>
          <p:nvPr/>
        </p:nvCxnSpPr>
        <p:spPr>
          <a:xfrm>
            <a:off x="5766486" y="3875326"/>
            <a:ext cx="1740191" cy="156413"/>
          </a:xfrm>
          <a:prstGeom prst="bentConnector3">
            <a:avLst>
              <a:gd name="adj1" fmla="val 100076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3" name="Connector: Elbow 352">
            <a:extLst>
              <a:ext uri="{FF2B5EF4-FFF2-40B4-BE49-F238E27FC236}">
                <a16:creationId xmlns:a16="http://schemas.microsoft.com/office/drawing/2014/main" id="{2F055A69-A549-4846-B940-7BC23A3FD37B}"/>
              </a:ext>
            </a:extLst>
          </p:cNvPr>
          <p:cNvCxnSpPr>
            <a:cxnSpLocks/>
          </p:cNvCxnSpPr>
          <p:nvPr/>
        </p:nvCxnSpPr>
        <p:spPr>
          <a:xfrm>
            <a:off x="7451124" y="3875326"/>
            <a:ext cx="869092" cy="168875"/>
          </a:xfrm>
          <a:prstGeom prst="bentConnector3">
            <a:avLst>
              <a:gd name="adj1" fmla="val 99763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4" name="Straight Arrow Connector 353">
            <a:extLst>
              <a:ext uri="{FF2B5EF4-FFF2-40B4-BE49-F238E27FC236}">
                <a16:creationId xmlns:a16="http://schemas.microsoft.com/office/drawing/2014/main" id="{63C3A33D-F26D-4E1E-8D7C-BF5DBF0A48EE}"/>
              </a:ext>
            </a:extLst>
          </p:cNvPr>
          <p:cNvCxnSpPr>
            <a:cxnSpLocks/>
          </p:cNvCxnSpPr>
          <p:nvPr/>
        </p:nvCxnSpPr>
        <p:spPr>
          <a:xfrm flipH="1">
            <a:off x="4871160" y="3795419"/>
            <a:ext cx="1" cy="2240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Arrow Connector 354">
            <a:extLst>
              <a:ext uri="{FF2B5EF4-FFF2-40B4-BE49-F238E27FC236}">
                <a16:creationId xmlns:a16="http://schemas.microsoft.com/office/drawing/2014/main" id="{7C6F6082-4E9C-4F91-A9A1-58529D15BEB8}"/>
              </a:ext>
            </a:extLst>
          </p:cNvPr>
          <p:cNvCxnSpPr>
            <a:cxnSpLocks/>
          </p:cNvCxnSpPr>
          <p:nvPr/>
        </p:nvCxnSpPr>
        <p:spPr>
          <a:xfrm>
            <a:off x="7628239" y="4311266"/>
            <a:ext cx="0" cy="45511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6" name="Connector: Elbow 355">
            <a:extLst>
              <a:ext uri="{FF2B5EF4-FFF2-40B4-BE49-F238E27FC236}">
                <a16:creationId xmlns:a16="http://schemas.microsoft.com/office/drawing/2014/main" id="{6622AF55-4A5E-4C26-B9D1-25A55D9A229C}"/>
              </a:ext>
            </a:extLst>
          </p:cNvPr>
          <p:cNvCxnSpPr>
            <a:cxnSpLocks/>
          </p:cNvCxnSpPr>
          <p:nvPr/>
        </p:nvCxnSpPr>
        <p:spPr>
          <a:xfrm>
            <a:off x="5782733" y="4461585"/>
            <a:ext cx="877995" cy="322535"/>
          </a:xfrm>
          <a:prstGeom prst="bentConnector3">
            <a:avLst>
              <a:gd name="adj1" fmla="val 9966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7" name="Connector: Elbow 356">
            <a:extLst>
              <a:ext uri="{FF2B5EF4-FFF2-40B4-BE49-F238E27FC236}">
                <a16:creationId xmlns:a16="http://schemas.microsoft.com/office/drawing/2014/main" id="{FEB55876-8C86-4154-81E3-5D6A102959EB}"/>
              </a:ext>
            </a:extLst>
          </p:cNvPr>
          <p:cNvCxnSpPr>
            <a:cxnSpLocks/>
          </p:cNvCxnSpPr>
          <p:nvPr/>
        </p:nvCxnSpPr>
        <p:spPr>
          <a:xfrm>
            <a:off x="6654800" y="4465818"/>
            <a:ext cx="872067" cy="300567"/>
          </a:xfrm>
          <a:prstGeom prst="bentConnector3">
            <a:avLst>
              <a:gd name="adj1" fmla="val 10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8" name="Connector: Elbow 357">
            <a:extLst>
              <a:ext uri="{FF2B5EF4-FFF2-40B4-BE49-F238E27FC236}">
                <a16:creationId xmlns:a16="http://schemas.microsoft.com/office/drawing/2014/main" id="{46906AE5-457E-44EF-9FFD-7FACAB144243}"/>
              </a:ext>
            </a:extLst>
          </p:cNvPr>
          <p:cNvCxnSpPr>
            <a:cxnSpLocks/>
          </p:cNvCxnSpPr>
          <p:nvPr/>
        </p:nvCxnSpPr>
        <p:spPr>
          <a:xfrm rot="10800000" flipV="1">
            <a:off x="6908801" y="4376918"/>
            <a:ext cx="719667" cy="406400"/>
          </a:xfrm>
          <a:prstGeom prst="bentConnector3">
            <a:avLst>
              <a:gd name="adj1" fmla="val 10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5D7F2772-7F4E-4B40-9BB0-5F6726E0DBE4}"/>
              </a:ext>
            </a:extLst>
          </p:cNvPr>
          <p:cNvCxnSpPr>
            <a:cxnSpLocks/>
          </p:cNvCxnSpPr>
          <p:nvPr/>
        </p:nvCxnSpPr>
        <p:spPr>
          <a:xfrm>
            <a:off x="7695353" y="3050931"/>
            <a:ext cx="0" cy="96615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223C0956-2592-42E0-9882-B4408DC0C649}"/>
              </a:ext>
            </a:extLst>
          </p:cNvPr>
          <p:cNvCxnSpPr>
            <a:cxnSpLocks/>
          </p:cNvCxnSpPr>
          <p:nvPr/>
        </p:nvCxnSpPr>
        <p:spPr>
          <a:xfrm>
            <a:off x="5743787" y="3030718"/>
            <a:ext cx="1" cy="47455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Connector: Elbow 360">
            <a:extLst>
              <a:ext uri="{FF2B5EF4-FFF2-40B4-BE49-F238E27FC236}">
                <a16:creationId xmlns:a16="http://schemas.microsoft.com/office/drawing/2014/main" id="{128488C1-72B4-4C61-9878-49A41DBFDD17}"/>
              </a:ext>
            </a:extLst>
          </p:cNvPr>
          <p:cNvCxnSpPr>
            <a:cxnSpLocks/>
          </p:cNvCxnSpPr>
          <p:nvPr/>
        </p:nvCxnSpPr>
        <p:spPr>
          <a:xfrm rot="16200000" flipV="1">
            <a:off x="4508503" y="4241450"/>
            <a:ext cx="1240367" cy="503771"/>
          </a:xfrm>
          <a:prstGeom prst="bentConnector3">
            <a:avLst>
              <a:gd name="adj1" fmla="val 100171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2" name="Connector: Elbow 361">
            <a:extLst>
              <a:ext uri="{FF2B5EF4-FFF2-40B4-BE49-F238E27FC236}">
                <a16:creationId xmlns:a16="http://schemas.microsoft.com/office/drawing/2014/main" id="{E67644CB-0888-41B6-A431-6493D8A36F3F}"/>
              </a:ext>
            </a:extLst>
          </p:cNvPr>
          <p:cNvCxnSpPr>
            <a:cxnSpLocks/>
          </p:cNvCxnSpPr>
          <p:nvPr/>
        </p:nvCxnSpPr>
        <p:spPr>
          <a:xfrm>
            <a:off x="5385599" y="5107594"/>
            <a:ext cx="238969" cy="175258"/>
          </a:xfrm>
          <a:prstGeom prst="bentConnector3">
            <a:avLst>
              <a:gd name="adj1" fmla="val 9960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3" name="Straight Arrow Connector 362">
            <a:extLst>
              <a:ext uri="{FF2B5EF4-FFF2-40B4-BE49-F238E27FC236}">
                <a16:creationId xmlns:a16="http://schemas.microsoft.com/office/drawing/2014/main" id="{623789A7-3FF5-4363-9B00-C8B4A796F87B}"/>
              </a:ext>
            </a:extLst>
          </p:cNvPr>
          <p:cNvCxnSpPr>
            <a:cxnSpLocks/>
          </p:cNvCxnSpPr>
          <p:nvPr/>
        </p:nvCxnSpPr>
        <p:spPr>
          <a:xfrm>
            <a:off x="5814558" y="5555739"/>
            <a:ext cx="0" cy="47916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Connector: Elbow 363">
            <a:extLst>
              <a:ext uri="{FF2B5EF4-FFF2-40B4-BE49-F238E27FC236}">
                <a16:creationId xmlns:a16="http://schemas.microsoft.com/office/drawing/2014/main" id="{3F2C6DA2-CBB3-4066-90BA-9785B252F38A}"/>
              </a:ext>
            </a:extLst>
          </p:cNvPr>
          <p:cNvCxnSpPr>
            <a:cxnSpLocks/>
          </p:cNvCxnSpPr>
          <p:nvPr/>
        </p:nvCxnSpPr>
        <p:spPr>
          <a:xfrm rot="16200000" flipV="1">
            <a:off x="4366828" y="5001111"/>
            <a:ext cx="1498285" cy="15487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5" name="Straight Arrow Connector 364">
            <a:extLst>
              <a:ext uri="{FF2B5EF4-FFF2-40B4-BE49-F238E27FC236}">
                <a16:creationId xmlns:a16="http://schemas.microsoft.com/office/drawing/2014/main" id="{07453C04-1EB9-4E4F-B788-A2F979444D33}"/>
              </a:ext>
            </a:extLst>
          </p:cNvPr>
          <p:cNvCxnSpPr>
            <a:cxnSpLocks/>
          </p:cNvCxnSpPr>
          <p:nvPr/>
        </p:nvCxnSpPr>
        <p:spPr>
          <a:xfrm flipH="1">
            <a:off x="4279559" y="2911365"/>
            <a:ext cx="217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6" name="Straight Arrow Connector 365">
            <a:extLst>
              <a:ext uri="{FF2B5EF4-FFF2-40B4-BE49-F238E27FC236}">
                <a16:creationId xmlns:a16="http://schemas.microsoft.com/office/drawing/2014/main" id="{649E18F3-928B-46AE-998D-9831A7E76F41}"/>
              </a:ext>
            </a:extLst>
          </p:cNvPr>
          <p:cNvCxnSpPr>
            <a:cxnSpLocks/>
          </p:cNvCxnSpPr>
          <p:nvPr/>
        </p:nvCxnSpPr>
        <p:spPr>
          <a:xfrm>
            <a:off x="3904889" y="3033114"/>
            <a:ext cx="0" cy="99459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7" name="Connector: Elbow 366">
            <a:extLst>
              <a:ext uri="{FF2B5EF4-FFF2-40B4-BE49-F238E27FC236}">
                <a16:creationId xmlns:a16="http://schemas.microsoft.com/office/drawing/2014/main" id="{9B762A0E-EB89-4908-95C7-87BEADCFF1D9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88115" y="3866618"/>
            <a:ext cx="774840" cy="157533"/>
          </a:xfrm>
          <a:prstGeom prst="bentConnector3">
            <a:avLst>
              <a:gd name="adj1" fmla="val 9959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8" name="Straight Arrow Connector 367">
            <a:extLst>
              <a:ext uri="{FF2B5EF4-FFF2-40B4-BE49-F238E27FC236}">
                <a16:creationId xmlns:a16="http://schemas.microsoft.com/office/drawing/2014/main" id="{9DF12511-4666-45A4-AF0B-D45FED75789A}"/>
              </a:ext>
            </a:extLst>
          </p:cNvPr>
          <p:cNvCxnSpPr>
            <a:cxnSpLocks/>
            <a:endCxn id="308" idx="0"/>
          </p:cNvCxnSpPr>
          <p:nvPr/>
        </p:nvCxnSpPr>
        <p:spPr>
          <a:xfrm>
            <a:off x="5776976" y="5048849"/>
            <a:ext cx="0" cy="23073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Arrow Connector 368">
            <a:extLst>
              <a:ext uri="{FF2B5EF4-FFF2-40B4-BE49-F238E27FC236}">
                <a16:creationId xmlns:a16="http://schemas.microsoft.com/office/drawing/2014/main" id="{FBF34DA3-1349-4B79-B8AA-D9EF56F7D233}"/>
              </a:ext>
            </a:extLst>
          </p:cNvPr>
          <p:cNvCxnSpPr>
            <a:cxnSpLocks/>
          </p:cNvCxnSpPr>
          <p:nvPr/>
        </p:nvCxnSpPr>
        <p:spPr>
          <a:xfrm flipH="1">
            <a:off x="5180527" y="5821426"/>
            <a:ext cx="626093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Connector: Elbow 369">
            <a:extLst>
              <a:ext uri="{FF2B5EF4-FFF2-40B4-BE49-F238E27FC236}">
                <a16:creationId xmlns:a16="http://schemas.microsoft.com/office/drawing/2014/main" id="{54E2BB35-06A2-4EEE-9EDF-E558C3DDC4C8}"/>
              </a:ext>
            </a:extLst>
          </p:cNvPr>
          <p:cNvCxnSpPr>
            <a:cxnSpLocks/>
            <a:endCxn id="311" idx="0"/>
          </p:cNvCxnSpPr>
          <p:nvPr/>
        </p:nvCxnSpPr>
        <p:spPr>
          <a:xfrm>
            <a:off x="7622398" y="5103040"/>
            <a:ext cx="926286" cy="167403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DBCC9741-C1A9-4591-A60D-8955B162FB96}"/>
              </a:ext>
            </a:extLst>
          </p:cNvPr>
          <p:cNvCxnSpPr>
            <a:cxnSpLocks/>
          </p:cNvCxnSpPr>
          <p:nvPr/>
        </p:nvCxnSpPr>
        <p:spPr>
          <a:xfrm>
            <a:off x="6904832" y="5050348"/>
            <a:ext cx="0" cy="135796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Straight Arrow Connector 371">
            <a:extLst>
              <a:ext uri="{FF2B5EF4-FFF2-40B4-BE49-F238E27FC236}">
                <a16:creationId xmlns:a16="http://schemas.microsoft.com/office/drawing/2014/main" id="{63F23634-BBD4-4268-9C36-C8F64B60A111}"/>
              </a:ext>
            </a:extLst>
          </p:cNvPr>
          <p:cNvCxnSpPr>
            <a:cxnSpLocks/>
          </p:cNvCxnSpPr>
          <p:nvPr/>
        </p:nvCxnSpPr>
        <p:spPr>
          <a:xfrm>
            <a:off x="7622010" y="5556104"/>
            <a:ext cx="0" cy="46100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Straight Arrow Connector 372">
            <a:extLst>
              <a:ext uri="{FF2B5EF4-FFF2-40B4-BE49-F238E27FC236}">
                <a16:creationId xmlns:a16="http://schemas.microsoft.com/office/drawing/2014/main" id="{7A85F167-09F3-4F23-86E0-FB65AB7556C0}"/>
              </a:ext>
            </a:extLst>
          </p:cNvPr>
          <p:cNvCxnSpPr>
            <a:cxnSpLocks/>
            <a:endCxn id="310" idx="0"/>
          </p:cNvCxnSpPr>
          <p:nvPr/>
        </p:nvCxnSpPr>
        <p:spPr>
          <a:xfrm>
            <a:off x="7628188" y="5066567"/>
            <a:ext cx="0" cy="20387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Straight Arrow Connector 373">
            <a:extLst>
              <a:ext uri="{FF2B5EF4-FFF2-40B4-BE49-F238E27FC236}">
                <a16:creationId xmlns:a16="http://schemas.microsoft.com/office/drawing/2014/main" id="{6D665530-CA03-497B-A430-FCBC90F4FFC7}"/>
              </a:ext>
            </a:extLst>
          </p:cNvPr>
          <p:cNvCxnSpPr>
            <a:cxnSpLocks/>
          </p:cNvCxnSpPr>
          <p:nvPr/>
        </p:nvCxnSpPr>
        <p:spPr>
          <a:xfrm flipH="1">
            <a:off x="6135077" y="6187519"/>
            <a:ext cx="23524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Connector: Elbow 374">
            <a:extLst>
              <a:ext uri="{FF2B5EF4-FFF2-40B4-BE49-F238E27FC236}">
                <a16:creationId xmlns:a16="http://schemas.microsoft.com/office/drawing/2014/main" id="{4BECF971-9CEB-4993-B2BE-444B2122F429}"/>
              </a:ext>
            </a:extLst>
          </p:cNvPr>
          <p:cNvCxnSpPr>
            <a:cxnSpLocks/>
            <a:endCxn id="316" idx="1"/>
          </p:cNvCxnSpPr>
          <p:nvPr/>
        </p:nvCxnSpPr>
        <p:spPr>
          <a:xfrm flipV="1">
            <a:off x="5784184" y="6171507"/>
            <a:ext cx="1517046" cy="295984"/>
          </a:xfrm>
          <a:prstGeom prst="bentConnector3">
            <a:avLst>
              <a:gd name="adj1" fmla="val 91819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6" name="Straight Arrow Connector 375">
            <a:extLst>
              <a:ext uri="{FF2B5EF4-FFF2-40B4-BE49-F238E27FC236}">
                <a16:creationId xmlns:a16="http://schemas.microsoft.com/office/drawing/2014/main" id="{90D39A35-C10A-40A4-B7A1-9C1E5046D54B}"/>
              </a:ext>
            </a:extLst>
          </p:cNvPr>
          <p:cNvCxnSpPr>
            <a:cxnSpLocks/>
            <a:stCxn id="314" idx="2"/>
          </p:cNvCxnSpPr>
          <p:nvPr/>
        </p:nvCxnSpPr>
        <p:spPr>
          <a:xfrm>
            <a:off x="5784215" y="6318192"/>
            <a:ext cx="0" cy="15507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Connector: Elbow 376">
            <a:extLst>
              <a:ext uri="{FF2B5EF4-FFF2-40B4-BE49-F238E27FC236}">
                <a16:creationId xmlns:a16="http://schemas.microsoft.com/office/drawing/2014/main" id="{B80A119E-9B05-4F65-9EF7-C2F05D75181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208602" y="5770429"/>
            <a:ext cx="710225" cy="500128"/>
          </a:xfrm>
          <a:prstGeom prst="bentConnector3">
            <a:avLst>
              <a:gd name="adj1" fmla="val 97685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8" name="Connector: Elbow 377">
            <a:extLst>
              <a:ext uri="{FF2B5EF4-FFF2-40B4-BE49-F238E27FC236}">
                <a16:creationId xmlns:a16="http://schemas.microsoft.com/office/drawing/2014/main" id="{A8808176-7B0E-48C3-8E85-6F45B20594B6}"/>
              </a:ext>
            </a:extLst>
          </p:cNvPr>
          <p:cNvCxnSpPr>
            <a:cxnSpLocks/>
          </p:cNvCxnSpPr>
          <p:nvPr/>
        </p:nvCxnSpPr>
        <p:spPr>
          <a:xfrm>
            <a:off x="5310668" y="6378582"/>
            <a:ext cx="295152" cy="167156"/>
          </a:xfrm>
          <a:prstGeom prst="bentConnector3">
            <a:avLst>
              <a:gd name="adj1" fmla="val 99448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9" name="Straight Arrow Connector 378">
            <a:extLst>
              <a:ext uri="{FF2B5EF4-FFF2-40B4-BE49-F238E27FC236}">
                <a16:creationId xmlns:a16="http://schemas.microsoft.com/office/drawing/2014/main" id="{5B48D533-FD23-4D12-8F87-84A6FE0AE969}"/>
              </a:ext>
            </a:extLst>
          </p:cNvPr>
          <p:cNvCxnSpPr>
            <a:cxnSpLocks/>
          </p:cNvCxnSpPr>
          <p:nvPr/>
        </p:nvCxnSpPr>
        <p:spPr>
          <a:xfrm>
            <a:off x="3009933" y="3047566"/>
            <a:ext cx="0" cy="853798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0" name="Connector: Elbow 379">
            <a:extLst>
              <a:ext uri="{FF2B5EF4-FFF2-40B4-BE49-F238E27FC236}">
                <a16:creationId xmlns:a16="http://schemas.microsoft.com/office/drawing/2014/main" id="{E3EBAEE3-0882-4109-81B9-AF07C2F35CCB}"/>
              </a:ext>
            </a:extLst>
          </p:cNvPr>
          <p:cNvCxnSpPr>
            <a:cxnSpLocks/>
            <a:endCxn id="307" idx="0"/>
          </p:cNvCxnSpPr>
          <p:nvPr/>
        </p:nvCxnSpPr>
        <p:spPr>
          <a:xfrm rot="10800000" flipV="1">
            <a:off x="1144184" y="3904974"/>
            <a:ext cx="1867030" cy="290472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1" name="Double Bracket 380">
            <a:extLst>
              <a:ext uri="{FF2B5EF4-FFF2-40B4-BE49-F238E27FC236}">
                <a16:creationId xmlns:a16="http://schemas.microsoft.com/office/drawing/2014/main" id="{5AC56515-D310-4C0C-A97B-9ED73169F760}"/>
              </a:ext>
            </a:extLst>
          </p:cNvPr>
          <p:cNvSpPr/>
          <p:nvPr/>
        </p:nvSpPr>
        <p:spPr>
          <a:xfrm>
            <a:off x="1604744" y="3965523"/>
            <a:ext cx="1128181" cy="520606"/>
          </a:xfrm>
          <a:prstGeom prst="bracketPair">
            <a:avLst>
              <a:gd name="adj" fmla="val 4209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800" spc="-10" dirty="0">
                <a:latin typeface="Arial"/>
                <a:cs typeface="Arial"/>
              </a:rPr>
              <a:t>CHEE 2331 is also a prerequisite for ENGI 2304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382" name="Connector: Elbow 381">
            <a:extLst>
              <a:ext uri="{FF2B5EF4-FFF2-40B4-BE49-F238E27FC236}">
                <a16:creationId xmlns:a16="http://schemas.microsoft.com/office/drawing/2014/main" id="{C9280CFC-EA93-4189-B54B-B783E80379E0}"/>
              </a:ext>
            </a:extLst>
          </p:cNvPr>
          <p:cNvCxnSpPr>
            <a:cxnSpLocks/>
          </p:cNvCxnSpPr>
          <p:nvPr/>
        </p:nvCxnSpPr>
        <p:spPr>
          <a:xfrm rot="16200000" flipV="1">
            <a:off x="980898" y="5185974"/>
            <a:ext cx="389917" cy="12939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3" name="Connector: Elbow 382">
            <a:extLst>
              <a:ext uri="{FF2B5EF4-FFF2-40B4-BE49-F238E27FC236}">
                <a16:creationId xmlns:a16="http://schemas.microsoft.com/office/drawing/2014/main" id="{CD2FC067-2E67-49B4-B65D-6977E3E5F7D7}"/>
              </a:ext>
            </a:extLst>
          </p:cNvPr>
          <p:cNvCxnSpPr>
            <a:cxnSpLocks/>
          </p:cNvCxnSpPr>
          <p:nvPr/>
        </p:nvCxnSpPr>
        <p:spPr>
          <a:xfrm rot="16200000" flipH="1">
            <a:off x="6940061" y="5563554"/>
            <a:ext cx="468923" cy="461107"/>
          </a:xfrm>
          <a:prstGeom prst="bentConnector3">
            <a:avLst>
              <a:gd name="adj1" fmla="val 6641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4" name="Connector: Elbow 383">
            <a:extLst>
              <a:ext uri="{FF2B5EF4-FFF2-40B4-BE49-F238E27FC236}">
                <a16:creationId xmlns:a16="http://schemas.microsoft.com/office/drawing/2014/main" id="{23554FD7-E2B0-4F8D-958A-3953AA2EAD20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39696" y="5610446"/>
            <a:ext cx="1676396" cy="410307"/>
          </a:xfrm>
          <a:prstGeom prst="bentConnector3">
            <a:avLst>
              <a:gd name="adj1" fmla="val 99884"/>
            </a:avLst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5" name="Connector: Elbow 384">
            <a:extLst>
              <a:ext uri="{FF2B5EF4-FFF2-40B4-BE49-F238E27FC236}">
                <a16:creationId xmlns:a16="http://schemas.microsoft.com/office/drawing/2014/main" id="{CA70A5B3-1518-4B40-8146-A51CC55EB74D}"/>
              </a:ext>
            </a:extLst>
          </p:cNvPr>
          <p:cNvCxnSpPr>
            <a:cxnSpLocks/>
          </p:cNvCxnSpPr>
          <p:nvPr/>
        </p:nvCxnSpPr>
        <p:spPr>
          <a:xfrm rot="10800000" flipV="1">
            <a:off x="6670910" y="5673088"/>
            <a:ext cx="949090" cy="367676"/>
          </a:xfrm>
          <a:prstGeom prst="bentConnector3">
            <a:avLst>
              <a:gd name="adj1" fmla="val 99957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6" name="Connector: Elbow 385">
            <a:extLst>
              <a:ext uri="{FF2B5EF4-FFF2-40B4-BE49-F238E27FC236}">
                <a16:creationId xmlns:a16="http://schemas.microsoft.com/office/drawing/2014/main" id="{A1D521AA-558D-4D1D-8336-79918741A211}"/>
              </a:ext>
            </a:extLst>
          </p:cNvPr>
          <p:cNvCxnSpPr>
            <a:cxnSpLocks/>
          </p:cNvCxnSpPr>
          <p:nvPr/>
        </p:nvCxnSpPr>
        <p:spPr>
          <a:xfrm rot="10800000" flipV="1">
            <a:off x="6828753" y="5753136"/>
            <a:ext cx="1733357" cy="283247"/>
          </a:xfrm>
          <a:prstGeom prst="bentConnector3">
            <a:avLst>
              <a:gd name="adj1" fmla="val 100089"/>
            </a:avLst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7" name="Straight Arrow Connector 386">
            <a:extLst>
              <a:ext uri="{FF2B5EF4-FFF2-40B4-BE49-F238E27FC236}">
                <a16:creationId xmlns:a16="http://schemas.microsoft.com/office/drawing/2014/main" id="{718DE70B-384D-43C0-A73D-646F6D1267C0}"/>
              </a:ext>
            </a:extLst>
          </p:cNvPr>
          <p:cNvCxnSpPr>
            <a:cxnSpLocks/>
          </p:cNvCxnSpPr>
          <p:nvPr/>
        </p:nvCxnSpPr>
        <p:spPr>
          <a:xfrm>
            <a:off x="8562599" y="5552986"/>
            <a:ext cx="0" cy="21246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Arrow Connector 387">
            <a:extLst>
              <a:ext uri="{FF2B5EF4-FFF2-40B4-BE49-F238E27FC236}">
                <a16:creationId xmlns:a16="http://schemas.microsoft.com/office/drawing/2014/main" id="{5B375F2F-3D63-417E-B710-EB7C2879A7BA}"/>
              </a:ext>
            </a:extLst>
          </p:cNvPr>
          <p:cNvCxnSpPr>
            <a:cxnSpLocks/>
          </p:cNvCxnSpPr>
          <p:nvPr/>
        </p:nvCxnSpPr>
        <p:spPr>
          <a:xfrm>
            <a:off x="6898361" y="5175298"/>
            <a:ext cx="1647762" cy="0"/>
          </a:xfrm>
          <a:prstGeom prst="straightConnector1">
            <a:avLst/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9" name="Rectangle 75">
            <a:extLst>
              <a:ext uri="{FF2B5EF4-FFF2-40B4-BE49-F238E27FC236}">
                <a16:creationId xmlns:a16="http://schemas.microsoft.com/office/drawing/2014/main" id="{E1BA15FB-4660-4CB6-9256-D24EF1C35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577" y="4619530"/>
            <a:ext cx="1014341" cy="433387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800" dirty="0"/>
              <a:t>ECON 2302 (or 2301)</a:t>
            </a:r>
          </a:p>
          <a:p>
            <a:pPr algn="ctr"/>
            <a:r>
              <a:rPr lang="en-US" sz="800" dirty="0"/>
              <a:t>or</a:t>
            </a:r>
          </a:p>
          <a:p>
            <a:pPr algn="ctr"/>
            <a:r>
              <a:rPr lang="en-US" sz="800" dirty="0"/>
              <a:t>ENTR 3310 (or 3311)</a:t>
            </a:r>
          </a:p>
        </p:txBody>
      </p:sp>
      <p:sp>
        <p:nvSpPr>
          <p:cNvPr id="390" name="Rectangle 60">
            <a:extLst>
              <a:ext uri="{FF2B5EF4-FFF2-40B4-BE49-F238E27FC236}">
                <a16:creationId xmlns:a16="http://schemas.microsoft.com/office/drawing/2014/main" id="{42AFD274-509E-4954-AE8D-D08F97B76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378" y="2782191"/>
            <a:ext cx="623888" cy="244475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800" dirty="0"/>
              <a:t>ENGI 1331</a:t>
            </a:r>
          </a:p>
          <a:p>
            <a:pPr algn="ctr"/>
            <a:r>
              <a:rPr lang="en-US" sz="700" dirty="0"/>
              <a:t>Comp for </a:t>
            </a:r>
            <a:r>
              <a:rPr lang="en-US" sz="700" dirty="0" err="1"/>
              <a:t>Engrs</a:t>
            </a:r>
            <a:endParaRPr lang="en-US" sz="700" dirty="0"/>
          </a:p>
        </p:txBody>
      </p:sp>
      <p:cxnSp>
        <p:nvCxnSpPr>
          <p:cNvPr id="391" name="Connector: Elbow 390">
            <a:extLst>
              <a:ext uri="{FF2B5EF4-FFF2-40B4-BE49-F238E27FC236}">
                <a16:creationId xmlns:a16="http://schemas.microsoft.com/office/drawing/2014/main" id="{F3178A2D-EDD2-407D-9B8D-5005BF1A64C6}"/>
              </a:ext>
            </a:extLst>
          </p:cNvPr>
          <p:cNvCxnSpPr>
            <a:cxnSpLocks/>
          </p:cNvCxnSpPr>
          <p:nvPr/>
        </p:nvCxnSpPr>
        <p:spPr>
          <a:xfrm rot="16200000" flipV="1">
            <a:off x="1077969" y="4645293"/>
            <a:ext cx="1015046" cy="608925"/>
          </a:xfrm>
          <a:prstGeom prst="bentConnector3">
            <a:avLst>
              <a:gd name="adj1" fmla="val 86435"/>
            </a:avLst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2" name="object 17">
            <a:extLst>
              <a:ext uri="{FF2B5EF4-FFF2-40B4-BE49-F238E27FC236}">
                <a16:creationId xmlns:a16="http://schemas.microsoft.com/office/drawing/2014/main" id="{17592483-C969-492D-8DDE-F5108D58759B}"/>
              </a:ext>
            </a:extLst>
          </p:cNvPr>
          <p:cNvSpPr txBox="1"/>
          <p:nvPr/>
        </p:nvSpPr>
        <p:spPr>
          <a:xfrm>
            <a:off x="6949440" y="3427420"/>
            <a:ext cx="1014937" cy="2776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850" dirty="0">
                <a:latin typeface="Arial"/>
                <a:cs typeface="Arial"/>
              </a:rPr>
              <a:t>MATH 2415 (if non- honors MATH)</a:t>
            </a:r>
          </a:p>
        </p:txBody>
      </p: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06519A38-D8FF-45B1-8453-35AF4D73A745}"/>
              </a:ext>
            </a:extLst>
          </p:cNvPr>
          <p:cNvCxnSpPr>
            <a:cxnSpLocks/>
            <a:endCxn id="392" idx="3"/>
          </p:cNvCxnSpPr>
          <p:nvPr/>
        </p:nvCxnSpPr>
        <p:spPr>
          <a:xfrm flipH="1" flipV="1">
            <a:off x="7964377" y="3566240"/>
            <a:ext cx="268464" cy="4396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3298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14094</TotalTime>
  <Words>708</Words>
  <Application>Microsoft Office PowerPoint</Application>
  <PresentationFormat>Custom</PresentationFormat>
  <Paragraphs>175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Default Design</vt:lpstr>
      <vt:lpstr>PowerPoint Presentation</vt:lpstr>
      <vt:lpstr>PowerPoint Presentation</vt:lpstr>
    </vt:vector>
  </TitlesOfParts>
  <Company>University of Houston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Karen S. Kabin</dc:creator>
  <cp:lastModifiedBy>Cirino, Patrick C</cp:lastModifiedBy>
  <cp:revision>171</cp:revision>
  <cp:lastPrinted>2026-02-02T21:22:10Z</cp:lastPrinted>
  <dcterms:created xsi:type="dcterms:W3CDTF">2004-08-25T21:50:21Z</dcterms:created>
  <dcterms:modified xsi:type="dcterms:W3CDTF">2026-10-13T20:03:08Z</dcterms:modified>
</cp:coreProperties>
</file>