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7" r:id="rId2"/>
    <p:sldId id="258" r:id="rId3"/>
  </p:sldIdLst>
  <p:sldSz cx="9326563" cy="6858000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643" autoAdjust="0"/>
    <p:restoredTop sz="90860" autoAdjust="0"/>
  </p:normalViewPr>
  <p:slideViewPr>
    <p:cSldViewPr snapToGrid="0">
      <p:cViewPr varScale="1">
        <p:scale>
          <a:sx n="77" d="100"/>
          <a:sy n="77" d="100"/>
        </p:scale>
        <p:origin x="1099" y="67"/>
      </p:cViewPr>
      <p:guideLst>
        <p:guide orient="horz" pos="2160"/>
        <p:guide pos="29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4"/>
            <a:ext cx="3038783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t" anchorCtr="0" compatLnSpc="1">
            <a:prstTxWarp prst="textNoShape">
              <a:avLst/>
            </a:prstTxWarp>
          </a:bodyPr>
          <a:lstStyle>
            <a:lvl1pPr algn="l" defTabSz="9225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619" y="4"/>
            <a:ext cx="3038781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t" anchorCtr="0" compatLnSpc="1">
            <a:prstTxWarp prst="textNoShape">
              <a:avLst/>
            </a:prstTxWarp>
          </a:bodyPr>
          <a:lstStyle>
            <a:lvl1pPr algn="r" defTabSz="9225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39769"/>
            <a:ext cx="3038783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b" anchorCtr="0" compatLnSpc="1">
            <a:prstTxWarp prst="textNoShape">
              <a:avLst/>
            </a:prstTxWarp>
          </a:bodyPr>
          <a:lstStyle>
            <a:lvl1pPr algn="l" defTabSz="922577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619" y="8839769"/>
            <a:ext cx="3038781" cy="4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5" tIns="46133" rIns="92265" bIns="46133" numCol="1" anchor="b" anchorCtr="0" compatLnSpc="1">
            <a:prstTxWarp prst="textNoShape">
              <a:avLst/>
            </a:prstTxWarp>
          </a:bodyPr>
          <a:lstStyle>
            <a:lvl1pPr algn="r" defTabSz="922577">
              <a:defRPr sz="1200"/>
            </a:lvl1pPr>
          </a:lstStyle>
          <a:p>
            <a:pPr>
              <a:defRPr/>
            </a:pPr>
            <a:fld id="{387ACDC8-D594-47CA-8804-2EC97CDAC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25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0DC7B-83F7-4E71-81C7-637CC7294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F459C-DDE0-4F53-8E5E-605FA02D6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4CF7B-14A7-4E50-A71E-97E5D0618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36881-151F-445C-A817-D43D7AD00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DDC58-B8A1-4DD8-8C8B-5F4088006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926CE-C308-4FFF-B109-AAC99D0DF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4E21A-5103-4D9A-B6A9-495855C70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3719A-CBBD-4A38-AAF1-0FDAA96B6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ED386-3CCB-43A9-AC81-5B7D70552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B5BCA-E62A-4B03-9493-6799EE707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CAA14-1FEF-4C24-AF80-AC255B391C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5138" y="274638"/>
            <a:ext cx="83962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600200"/>
            <a:ext cx="83962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5138" y="6245225"/>
            <a:ext cx="21780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3" y="6245225"/>
            <a:ext cx="29543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83375" y="6245225"/>
            <a:ext cx="21780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6383BD-2F23-4BAF-9A1A-1F1D91C49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ellison@Central.U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vellison@Central.UH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35714" y="3690362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800" dirty="0"/>
          </a:p>
          <a:p>
            <a:r>
              <a:rPr lang="en-US" sz="800" dirty="0"/>
              <a:t>HIST 1301</a:t>
            </a:r>
          </a:p>
          <a:p>
            <a:r>
              <a:rPr lang="en-US" sz="700" dirty="0"/>
              <a:t>US to 1877</a:t>
            </a:r>
          </a:p>
          <a:p>
            <a:endParaRPr lang="en-US" sz="8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642571" y="2554423"/>
            <a:ext cx="620712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ENGL 1301</a:t>
            </a:r>
          </a:p>
          <a:p>
            <a:r>
              <a:rPr lang="en-US" sz="700" dirty="0"/>
              <a:t>Writing I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71240" y="25544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GOVT 2306</a:t>
            </a:r>
          </a:p>
          <a:p>
            <a:r>
              <a:rPr lang="en-US" sz="600" dirty="0"/>
              <a:t>US&amp;TX Cons/Pol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511096" y="2554423"/>
            <a:ext cx="620712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1111</a:t>
            </a:r>
          </a:p>
          <a:p>
            <a:r>
              <a:rPr lang="en-US" sz="700" dirty="0" err="1"/>
              <a:t>Chem</a:t>
            </a:r>
            <a:r>
              <a:rPr lang="en-US" sz="700" dirty="0"/>
              <a:t> Lab I</a:t>
            </a: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4366758" y="25544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1311</a:t>
            </a:r>
          </a:p>
          <a:p>
            <a:r>
              <a:rPr lang="en-US" sz="700" dirty="0"/>
              <a:t>Fund </a:t>
            </a:r>
            <a:r>
              <a:rPr lang="en-US" sz="700" dirty="0" err="1"/>
              <a:t>Chem</a:t>
            </a:r>
            <a:r>
              <a:rPr lang="en-US" sz="700" dirty="0"/>
              <a:t> I</a:t>
            </a:r>
          </a:p>
        </p:txBody>
      </p:sp>
      <p:sp>
        <p:nvSpPr>
          <p:cNvPr id="2059" name="Rectangle 16"/>
          <p:cNvSpPr>
            <a:spLocks noChangeArrowheads="1"/>
          </p:cNvSpPr>
          <p:nvPr/>
        </p:nvSpPr>
        <p:spPr bwMode="auto">
          <a:xfrm>
            <a:off x="1642571" y="3011623"/>
            <a:ext cx="620712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ENGL 1302</a:t>
            </a:r>
          </a:p>
          <a:p>
            <a:r>
              <a:rPr lang="en-US" sz="700" dirty="0"/>
              <a:t>Writing II</a:t>
            </a:r>
          </a:p>
        </p:txBody>
      </p:sp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3511096" y="3011623"/>
            <a:ext cx="620712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1112</a:t>
            </a:r>
          </a:p>
          <a:p>
            <a:r>
              <a:rPr lang="en-US" sz="700" dirty="0" err="1"/>
              <a:t>Chem</a:t>
            </a:r>
            <a:r>
              <a:rPr lang="en-US" sz="700" dirty="0"/>
              <a:t> Lab II</a:t>
            </a:r>
          </a:p>
        </p:txBody>
      </p:sp>
      <p:sp>
        <p:nvSpPr>
          <p:cNvPr id="2061" name="Rectangle 21"/>
          <p:cNvSpPr>
            <a:spLocks noChangeArrowheads="1"/>
          </p:cNvSpPr>
          <p:nvPr/>
        </p:nvSpPr>
        <p:spPr bwMode="auto">
          <a:xfrm>
            <a:off x="7424033" y="3011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MATH 2414</a:t>
            </a:r>
          </a:p>
          <a:p>
            <a:r>
              <a:rPr lang="en-US" sz="700" dirty="0"/>
              <a:t>Calculus II</a:t>
            </a:r>
          </a:p>
        </p:txBody>
      </p:sp>
      <p:sp>
        <p:nvSpPr>
          <p:cNvPr id="2062" name="Rectangle 22"/>
          <p:cNvSpPr>
            <a:spLocks noChangeArrowheads="1"/>
          </p:cNvSpPr>
          <p:nvPr/>
        </p:nvSpPr>
        <p:spPr bwMode="auto">
          <a:xfrm>
            <a:off x="4366758" y="30116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1312</a:t>
            </a:r>
          </a:p>
          <a:p>
            <a:r>
              <a:rPr lang="en-US" sz="700" dirty="0"/>
              <a:t>Fund </a:t>
            </a:r>
            <a:r>
              <a:rPr lang="en-US" sz="700" dirty="0" err="1"/>
              <a:t>Chem</a:t>
            </a:r>
            <a:r>
              <a:rPr lang="en-US" sz="700" dirty="0"/>
              <a:t> II</a:t>
            </a:r>
          </a:p>
        </p:txBody>
      </p:sp>
      <p:sp>
        <p:nvSpPr>
          <p:cNvPr id="2063" name="Rectangle 23"/>
          <p:cNvSpPr>
            <a:spLocks noChangeArrowheads="1"/>
          </p:cNvSpPr>
          <p:nvPr/>
        </p:nvSpPr>
        <p:spPr bwMode="auto">
          <a:xfrm>
            <a:off x="8278108" y="3011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PHYS 2325</a:t>
            </a:r>
          </a:p>
          <a:p>
            <a:r>
              <a:rPr lang="en-US" sz="700" dirty="0"/>
              <a:t>Physics I</a:t>
            </a:r>
          </a:p>
        </p:txBody>
      </p:sp>
      <p:sp>
        <p:nvSpPr>
          <p:cNvPr id="2064" name="Rectangle 55"/>
          <p:cNvSpPr>
            <a:spLocks noChangeArrowheads="1"/>
          </p:cNvSpPr>
          <p:nvPr/>
        </p:nvSpPr>
        <p:spPr bwMode="auto">
          <a:xfrm>
            <a:off x="1562243" y="4923048"/>
            <a:ext cx="657567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800" dirty="0"/>
          </a:p>
          <a:p>
            <a:r>
              <a:rPr lang="en-US" sz="800" dirty="0"/>
              <a:t>GOVT 2305</a:t>
            </a:r>
          </a:p>
          <a:p>
            <a:r>
              <a:rPr lang="en-US" sz="700" dirty="0"/>
              <a:t>US Government</a:t>
            </a:r>
          </a:p>
          <a:p>
            <a:endParaRPr lang="en-US" sz="700" dirty="0"/>
          </a:p>
        </p:txBody>
      </p:sp>
      <p:sp>
        <p:nvSpPr>
          <p:cNvPr id="2065" name="Rectangle 59"/>
          <p:cNvSpPr>
            <a:spLocks noChangeArrowheads="1"/>
          </p:cNvSpPr>
          <p:nvPr/>
        </p:nvSpPr>
        <p:spPr bwMode="auto">
          <a:xfrm>
            <a:off x="5712708" y="36974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2331</a:t>
            </a:r>
          </a:p>
          <a:p>
            <a:r>
              <a:rPr lang="en-US" sz="700" dirty="0" err="1"/>
              <a:t>Chem</a:t>
            </a:r>
            <a:r>
              <a:rPr lang="en-US" sz="700" dirty="0"/>
              <a:t> Proc</a:t>
            </a:r>
          </a:p>
        </p:txBody>
      </p:sp>
      <p:sp>
        <p:nvSpPr>
          <p:cNvPr id="2066" name="Rectangle 60"/>
          <p:cNvSpPr>
            <a:spLocks noChangeArrowheads="1"/>
          </p:cNvSpPr>
          <p:nvPr/>
        </p:nvSpPr>
        <p:spPr bwMode="auto">
          <a:xfrm>
            <a:off x="5706550" y="3003083"/>
            <a:ext cx="623888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ENGI 1331</a:t>
            </a:r>
          </a:p>
          <a:p>
            <a:r>
              <a:rPr lang="en-US" sz="700" dirty="0"/>
              <a:t>Comp for </a:t>
            </a:r>
            <a:r>
              <a:rPr lang="en-US" sz="700" dirty="0" err="1"/>
              <a:t>Engrs</a:t>
            </a:r>
            <a:endParaRPr lang="en-US" sz="700" dirty="0"/>
          </a:p>
        </p:txBody>
      </p:sp>
      <p:sp>
        <p:nvSpPr>
          <p:cNvPr id="2067" name="Rectangle 61"/>
          <p:cNvSpPr>
            <a:spLocks noChangeArrowheads="1"/>
          </p:cNvSpPr>
          <p:nvPr/>
        </p:nvSpPr>
        <p:spPr bwMode="auto">
          <a:xfrm>
            <a:off x="7424033" y="3684673"/>
            <a:ext cx="61436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MATH 2415</a:t>
            </a:r>
          </a:p>
          <a:p>
            <a:r>
              <a:rPr lang="en-US" sz="700" dirty="0"/>
              <a:t>Calculus III</a:t>
            </a:r>
          </a:p>
        </p:txBody>
      </p:sp>
      <p:sp>
        <p:nvSpPr>
          <p:cNvPr id="2068" name="Rectangle 62"/>
          <p:cNvSpPr>
            <a:spLocks noChangeArrowheads="1"/>
          </p:cNvSpPr>
          <p:nvPr/>
        </p:nvSpPr>
        <p:spPr bwMode="auto">
          <a:xfrm>
            <a:off x="4366758" y="36974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2323</a:t>
            </a:r>
          </a:p>
          <a:p>
            <a:r>
              <a:rPr lang="en-US" sz="700" dirty="0"/>
              <a:t>Org </a:t>
            </a:r>
            <a:r>
              <a:rPr lang="en-US" sz="700" dirty="0" err="1"/>
              <a:t>Chem</a:t>
            </a:r>
            <a:r>
              <a:rPr lang="en-US" sz="700" dirty="0"/>
              <a:t> I</a:t>
            </a:r>
          </a:p>
        </p:txBody>
      </p:sp>
      <p:sp>
        <p:nvSpPr>
          <p:cNvPr id="2069" name="Rectangle 68"/>
          <p:cNvSpPr>
            <a:spLocks noChangeArrowheads="1"/>
          </p:cNvSpPr>
          <p:nvPr/>
        </p:nvSpPr>
        <p:spPr bwMode="auto">
          <a:xfrm>
            <a:off x="3511096" y="4154623"/>
            <a:ext cx="620712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2123</a:t>
            </a:r>
          </a:p>
          <a:p>
            <a:r>
              <a:rPr lang="en-US" sz="700" dirty="0"/>
              <a:t>Org </a:t>
            </a:r>
            <a:r>
              <a:rPr lang="en-US" sz="700" dirty="0" err="1"/>
              <a:t>Chem</a:t>
            </a:r>
            <a:r>
              <a:rPr lang="en-US" sz="700" dirty="0"/>
              <a:t> Lab</a:t>
            </a:r>
          </a:p>
        </p:txBody>
      </p:sp>
      <p:sp>
        <p:nvSpPr>
          <p:cNvPr id="2070" name="Rectangle 69"/>
          <p:cNvSpPr>
            <a:spLocks noChangeArrowheads="1"/>
          </p:cNvSpPr>
          <p:nvPr/>
        </p:nvSpPr>
        <p:spPr bwMode="auto">
          <a:xfrm>
            <a:off x="5712708" y="41546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2332</a:t>
            </a:r>
          </a:p>
          <a:p>
            <a:r>
              <a:rPr lang="en-US" sz="700" dirty="0"/>
              <a:t>Thermo I</a:t>
            </a:r>
          </a:p>
        </p:txBody>
      </p:sp>
      <p:sp>
        <p:nvSpPr>
          <p:cNvPr id="2071" name="Rectangle 71"/>
          <p:cNvSpPr>
            <a:spLocks noChangeArrowheads="1"/>
          </p:cNvSpPr>
          <p:nvPr/>
        </p:nvSpPr>
        <p:spPr bwMode="auto">
          <a:xfrm>
            <a:off x="7424033" y="4154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3321</a:t>
            </a:r>
          </a:p>
          <a:p>
            <a:r>
              <a:rPr lang="en-US" sz="700" dirty="0" err="1"/>
              <a:t>Analyt</a:t>
            </a:r>
            <a:r>
              <a:rPr lang="en-US" sz="700" dirty="0"/>
              <a:t> </a:t>
            </a:r>
            <a:r>
              <a:rPr lang="en-US" sz="700" dirty="0" err="1"/>
              <a:t>Methds</a:t>
            </a:r>
            <a:endParaRPr lang="en-US" sz="700" dirty="0"/>
          </a:p>
        </p:txBody>
      </p:sp>
      <p:sp>
        <p:nvSpPr>
          <p:cNvPr id="2072" name="Rectangle 72"/>
          <p:cNvSpPr>
            <a:spLocks noChangeArrowheads="1"/>
          </p:cNvSpPr>
          <p:nvPr/>
        </p:nvSpPr>
        <p:spPr bwMode="auto">
          <a:xfrm>
            <a:off x="4366758" y="41546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2325</a:t>
            </a:r>
          </a:p>
          <a:p>
            <a:r>
              <a:rPr lang="en-US" sz="700" dirty="0"/>
              <a:t>Org </a:t>
            </a:r>
            <a:r>
              <a:rPr lang="en-US" sz="700" dirty="0" err="1"/>
              <a:t>Chem</a:t>
            </a:r>
            <a:r>
              <a:rPr lang="en-US" sz="700" dirty="0"/>
              <a:t> II</a:t>
            </a:r>
          </a:p>
        </p:txBody>
      </p:sp>
      <p:sp>
        <p:nvSpPr>
          <p:cNvPr id="2073" name="Rectangle 73"/>
          <p:cNvSpPr>
            <a:spLocks noChangeArrowheads="1"/>
          </p:cNvSpPr>
          <p:nvPr/>
        </p:nvSpPr>
        <p:spPr bwMode="auto">
          <a:xfrm>
            <a:off x="8278108" y="4154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3300</a:t>
            </a:r>
          </a:p>
          <a:p>
            <a:r>
              <a:rPr lang="en-US" sz="700" dirty="0"/>
              <a:t>Mat </a:t>
            </a:r>
            <a:r>
              <a:rPr lang="en-US" sz="700" dirty="0" err="1"/>
              <a:t>Sci</a:t>
            </a:r>
            <a:r>
              <a:rPr lang="en-US" sz="700" dirty="0"/>
              <a:t> &amp; </a:t>
            </a:r>
            <a:r>
              <a:rPr lang="en-US" sz="700" dirty="0" err="1"/>
              <a:t>Engr</a:t>
            </a:r>
            <a:endParaRPr lang="en-US" sz="700" dirty="0"/>
          </a:p>
        </p:txBody>
      </p:sp>
      <p:sp>
        <p:nvSpPr>
          <p:cNvPr id="2074" name="Rectangle 75"/>
          <p:cNvSpPr>
            <a:spLocks noChangeArrowheads="1"/>
          </p:cNvSpPr>
          <p:nvPr/>
        </p:nvSpPr>
        <p:spPr bwMode="auto">
          <a:xfrm>
            <a:off x="260842" y="4840422"/>
            <a:ext cx="1012825" cy="433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ECON 2302 (or 2301)</a:t>
            </a:r>
          </a:p>
          <a:p>
            <a:r>
              <a:rPr lang="en-US" sz="800" dirty="0"/>
              <a:t>or</a:t>
            </a:r>
          </a:p>
          <a:p>
            <a:r>
              <a:rPr lang="en-US" sz="800" dirty="0"/>
              <a:t>ENTR 3310 (or 3311)</a:t>
            </a:r>
          </a:p>
        </p:txBody>
      </p:sp>
      <p:sp>
        <p:nvSpPr>
          <p:cNvPr id="2075" name="Rectangle 79"/>
          <p:cNvSpPr>
            <a:spLocks noChangeArrowheads="1"/>
          </p:cNvSpPr>
          <p:nvPr/>
        </p:nvSpPr>
        <p:spPr bwMode="auto">
          <a:xfrm>
            <a:off x="5712708" y="48404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3333</a:t>
            </a:r>
          </a:p>
          <a:p>
            <a:r>
              <a:rPr lang="en-US" sz="700" dirty="0"/>
              <a:t>Thermo II</a:t>
            </a:r>
          </a:p>
        </p:txBody>
      </p:sp>
      <p:sp>
        <p:nvSpPr>
          <p:cNvPr id="2076" name="Rectangle 80"/>
          <p:cNvSpPr>
            <a:spLocks noChangeArrowheads="1"/>
          </p:cNvSpPr>
          <p:nvPr/>
        </p:nvSpPr>
        <p:spPr bwMode="auto">
          <a:xfrm>
            <a:off x="6566783" y="4840423"/>
            <a:ext cx="623888" cy="244475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3334</a:t>
            </a:r>
          </a:p>
          <a:p>
            <a:r>
              <a:rPr lang="en-US" sz="700" dirty="0"/>
              <a:t>Stat/</a:t>
            </a:r>
            <a:r>
              <a:rPr lang="en-US" sz="700" dirty="0" err="1"/>
              <a:t>NumTech</a:t>
            </a:r>
            <a:endParaRPr lang="en-US" sz="700" dirty="0"/>
          </a:p>
        </p:txBody>
      </p:sp>
      <p:sp>
        <p:nvSpPr>
          <p:cNvPr id="2077" name="Rectangle 82"/>
          <p:cNvSpPr>
            <a:spLocks noChangeArrowheads="1"/>
          </p:cNvSpPr>
          <p:nvPr/>
        </p:nvSpPr>
        <p:spPr bwMode="auto">
          <a:xfrm>
            <a:off x="4366758" y="48404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Chemistry</a:t>
            </a:r>
          </a:p>
          <a:p>
            <a:r>
              <a:rPr lang="en-US" sz="800" dirty="0"/>
              <a:t>Elective *</a:t>
            </a:r>
          </a:p>
        </p:txBody>
      </p:sp>
      <p:sp>
        <p:nvSpPr>
          <p:cNvPr id="2079" name="Rectangle 85"/>
          <p:cNvSpPr>
            <a:spLocks noChangeArrowheads="1"/>
          </p:cNvSpPr>
          <p:nvPr/>
        </p:nvSpPr>
        <p:spPr bwMode="auto">
          <a:xfrm>
            <a:off x="527149" y="4154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700" dirty="0"/>
              <a:t>ENGI 2304</a:t>
            </a:r>
          </a:p>
          <a:p>
            <a:r>
              <a:rPr lang="en-US" sz="700" dirty="0"/>
              <a:t>Tech </a:t>
            </a:r>
            <a:r>
              <a:rPr lang="en-US" sz="700" dirty="0" err="1"/>
              <a:t>Comm</a:t>
            </a:r>
            <a:endParaRPr lang="en-US" sz="700" dirty="0"/>
          </a:p>
        </p:txBody>
      </p:sp>
      <p:sp>
        <p:nvSpPr>
          <p:cNvPr id="2080" name="Rectangle 89"/>
          <p:cNvSpPr>
            <a:spLocks noChangeArrowheads="1"/>
          </p:cNvSpPr>
          <p:nvPr/>
        </p:nvSpPr>
        <p:spPr bwMode="auto">
          <a:xfrm>
            <a:off x="5712708" y="52976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3466</a:t>
            </a:r>
          </a:p>
          <a:p>
            <a:r>
              <a:rPr lang="en-US" sz="700" dirty="0" err="1"/>
              <a:t>Bio&amp;PhyChem</a:t>
            </a:r>
            <a:endParaRPr lang="en-US" sz="700" dirty="0"/>
          </a:p>
        </p:txBody>
      </p:sp>
      <p:sp>
        <p:nvSpPr>
          <p:cNvPr id="2081" name="Rectangle 90"/>
          <p:cNvSpPr>
            <a:spLocks noChangeArrowheads="1"/>
          </p:cNvSpPr>
          <p:nvPr/>
        </p:nvSpPr>
        <p:spPr bwMode="auto">
          <a:xfrm>
            <a:off x="6566783" y="5297623"/>
            <a:ext cx="623888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3462</a:t>
            </a:r>
          </a:p>
          <a:p>
            <a:r>
              <a:rPr lang="en-US" sz="700" dirty="0"/>
              <a:t>Unit Ops</a:t>
            </a:r>
          </a:p>
        </p:txBody>
      </p:sp>
      <p:sp>
        <p:nvSpPr>
          <p:cNvPr id="2082" name="Rectangle 91"/>
          <p:cNvSpPr>
            <a:spLocks noChangeArrowheads="1"/>
          </p:cNvSpPr>
          <p:nvPr/>
        </p:nvSpPr>
        <p:spPr bwMode="auto">
          <a:xfrm>
            <a:off x="7424033" y="5297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3369</a:t>
            </a:r>
          </a:p>
          <a:p>
            <a:r>
              <a:rPr lang="en-US" sz="700" dirty="0"/>
              <a:t>Transport</a:t>
            </a:r>
          </a:p>
        </p:txBody>
      </p:sp>
      <p:sp>
        <p:nvSpPr>
          <p:cNvPr id="2083" name="Rectangle 93"/>
          <p:cNvSpPr>
            <a:spLocks noChangeArrowheads="1"/>
          </p:cNvSpPr>
          <p:nvPr/>
        </p:nvSpPr>
        <p:spPr bwMode="auto">
          <a:xfrm>
            <a:off x="8278108" y="5297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3367</a:t>
            </a:r>
          </a:p>
          <a:p>
            <a:r>
              <a:rPr lang="en-US" sz="700" dirty="0"/>
              <a:t>Proc </a:t>
            </a:r>
            <a:r>
              <a:rPr lang="en-US" sz="700" dirty="0" err="1"/>
              <a:t>Cont</a:t>
            </a:r>
            <a:endParaRPr lang="en-US" sz="700" dirty="0"/>
          </a:p>
        </p:txBody>
      </p:sp>
      <p:sp>
        <p:nvSpPr>
          <p:cNvPr id="2084" name="Rectangle 95"/>
          <p:cNvSpPr>
            <a:spLocks noChangeArrowheads="1"/>
          </p:cNvSpPr>
          <p:nvPr/>
        </p:nvSpPr>
        <p:spPr bwMode="auto">
          <a:xfrm>
            <a:off x="536674" y="59834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800" dirty="0"/>
          </a:p>
          <a:p>
            <a:r>
              <a:rPr lang="en-US" sz="800" dirty="0"/>
              <a:t>HIST 1302</a:t>
            </a:r>
          </a:p>
          <a:p>
            <a:r>
              <a:rPr lang="en-US" sz="700" dirty="0"/>
              <a:t>US since 1877</a:t>
            </a:r>
          </a:p>
          <a:p>
            <a:endParaRPr lang="en-US" sz="800" dirty="0"/>
          </a:p>
        </p:txBody>
      </p:sp>
      <p:sp>
        <p:nvSpPr>
          <p:cNvPr id="2085" name="Rectangle 97"/>
          <p:cNvSpPr>
            <a:spLocks noChangeArrowheads="1"/>
          </p:cNvSpPr>
          <p:nvPr/>
        </p:nvSpPr>
        <p:spPr bwMode="auto">
          <a:xfrm>
            <a:off x="1521378" y="6079217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Creative</a:t>
            </a:r>
          </a:p>
          <a:p>
            <a:r>
              <a:rPr lang="en-US" sz="800" dirty="0"/>
              <a:t>Arts</a:t>
            </a:r>
          </a:p>
        </p:txBody>
      </p:sp>
      <p:sp>
        <p:nvSpPr>
          <p:cNvPr id="2086" name="Rectangle 99"/>
          <p:cNvSpPr>
            <a:spLocks noChangeArrowheads="1"/>
          </p:cNvSpPr>
          <p:nvPr/>
        </p:nvSpPr>
        <p:spPr bwMode="auto">
          <a:xfrm>
            <a:off x="5712708" y="5983423"/>
            <a:ext cx="622300" cy="244475"/>
          </a:xfrm>
          <a:prstGeom prst="rect">
            <a:avLst/>
          </a:prstGeom>
          <a:noFill/>
          <a:ln w="254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4367</a:t>
            </a:r>
          </a:p>
          <a:p>
            <a:r>
              <a:rPr lang="en-US" sz="700" dirty="0"/>
              <a:t>React </a:t>
            </a:r>
            <a:r>
              <a:rPr lang="en-US" sz="700" dirty="0" err="1"/>
              <a:t>Eng</a:t>
            </a:r>
            <a:endParaRPr lang="en-US" sz="700" dirty="0"/>
          </a:p>
        </p:txBody>
      </p:sp>
      <p:sp>
        <p:nvSpPr>
          <p:cNvPr id="2087" name="Rectangle 100"/>
          <p:cNvSpPr>
            <a:spLocks noChangeArrowheads="1"/>
          </p:cNvSpPr>
          <p:nvPr/>
        </p:nvSpPr>
        <p:spPr bwMode="auto">
          <a:xfrm>
            <a:off x="6566783" y="5983423"/>
            <a:ext cx="623888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4361</a:t>
            </a:r>
          </a:p>
          <a:p>
            <a:r>
              <a:rPr lang="en-US" sz="700" dirty="0"/>
              <a:t>Practices</a:t>
            </a:r>
          </a:p>
        </p:txBody>
      </p:sp>
      <p:sp>
        <p:nvSpPr>
          <p:cNvPr id="2088" name="Rectangle 101"/>
          <p:cNvSpPr>
            <a:spLocks noChangeArrowheads="1"/>
          </p:cNvSpPr>
          <p:nvPr/>
        </p:nvSpPr>
        <p:spPr bwMode="auto">
          <a:xfrm>
            <a:off x="7424033" y="5983423"/>
            <a:ext cx="620713" cy="244475"/>
          </a:xfrm>
          <a:prstGeom prst="rect">
            <a:avLst/>
          </a:prstGeom>
          <a:noFill/>
          <a:ln w="254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4321</a:t>
            </a:r>
          </a:p>
          <a:p>
            <a:r>
              <a:rPr lang="en-US" sz="700" dirty="0"/>
              <a:t>Design I</a:t>
            </a:r>
          </a:p>
        </p:txBody>
      </p:sp>
      <p:sp>
        <p:nvSpPr>
          <p:cNvPr id="2089" name="Rectangle 103"/>
          <p:cNvSpPr>
            <a:spLocks noChangeArrowheads="1"/>
          </p:cNvSpPr>
          <p:nvPr/>
        </p:nvSpPr>
        <p:spPr bwMode="auto">
          <a:xfrm>
            <a:off x="6558846" y="6421573"/>
            <a:ext cx="620712" cy="25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/>
              <a:t>Technical</a:t>
            </a:r>
          </a:p>
          <a:p>
            <a:r>
              <a:rPr lang="en-US" sz="800"/>
              <a:t>Elective *</a:t>
            </a:r>
          </a:p>
        </p:txBody>
      </p:sp>
      <p:sp>
        <p:nvSpPr>
          <p:cNvPr id="2090" name="Rectangle 105"/>
          <p:cNvSpPr>
            <a:spLocks noChangeArrowheads="1"/>
          </p:cNvSpPr>
          <p:nvPr/>
        </p:nvSpPr>
        <p:spPr bwMode="auto">
          <a:xfrm>
            <a:off x="536674" y="6440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 </a:t>
            </a:r>
          </a:p>
          <a:p>
            <a:r>
              <a:rPr lang="en-US" sz="600" dirty="0"/>
              <a:t>Lang, Philosophy</a:t>
            </a:r>
          </a:p>
          <a:p>
            <a:r>
              <a:rPr lang="en-US" sz="600" dirty="0"/>
              <a:t>and Culture</a:t>
            </a:r>
          </a:p>
          <a:p>
            <a:endParaRPr lang="en-US" sz="800" dirty="0"/>
          </a:p>
        </p:txBody>
      </p:sp>
      <p:sp>
        <p:nvSpPr>
          <p:cNvPr id="2091" name="Rectangle 109"/>
          <p:cNvSpPr>
            <a:spLocks noChangeArrowheads="1"/>
          </p:cNvSpPr>
          <p:nvPr/>
        </p:nvSpPr>
        <p:spPr bwMode="auto">
          <a:xfrm>
            <a:off x="5708137" y="6431098"/>
            <a:ext cx="620713" cy="244475"/>
          </a:xfrm>
          <a:prstGeom prst="rect">
            <a:avLst/>
          </a:prstGeom>
          <a:noFill/>
          <a:ln w="9525" cmpd="sng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4366</a:t>
            </a:r>
          </a:p>
          <a:p>
            <a:r>
              <a:rPr lang="en-US" sz="700" dirty="0" err="1"/>
              <a:t>Biomol</a:t>
            </a:r>
            <a:r>
              <a:rPr lang="en-US" sz="700" dirty="0"/>
              <a:t> </a:t>
            </a:r>
            <a:r>
              <a:rPr lang="en-US" sz="700" dirty="0" err="1"/>
              <a:t>Engr</a:t>
            </a:r>
            <a:endParaRPr lang="en-US" sz="700" dirty="0"/>
          </a:p>
        </p:txBody>
      </p:sp>
      <p:sp>
        <p:nvSpPr>
          <p:cNvPr id="2092" name="Rectangle 111"/>
          <p:cNvSpPr>
            <a:spLocks noChangeArrowheads="1"/>
          </p:cNvSpPr>
          <p:nvPr/>
        </p:nvSpPr>
        <p:spPr bwMode="auto">
          <a:xfrm>
            <a:off x="7424033" y="6440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4322</a:t>
            </a:r>
          </a:p>
          <a:p>
            <a:r>
              <a:rPr lang="en-US" sz="700" dirty="0"/>
              <a:t>Design II</a:t>
            </a:r>
          </a:p>
        </p:txBody>
      </p:sp>
      <p:sp>
        <p:nvSpPr>
          <p:cNvPr id="2093" name="Rectangle 112"/>
          <p:cNvSpPr>
            <a:spLocks noChangeArrowheads="1"/>
          </p:cNvSpPr>
          <p:nvPr/>
        </p:nvSpPr>
        <p:spPr bwMode="auto">
          <a:xfrm>
            <a:off x="4741226" y="6458040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/>
              <a:t>Science</a:t>
            </a:r>
          </a:p>
          <a:p>
            <a:r>
              <a:rPr lang="en-US" sz="800"/>
              <a:t>Elective *</a:t>
            </a:r>
          </a:p>
        </p:txBody>
      </p:sp>
      <p:sp>
        <p:nvSpPr>
          <p:cNvPr id="2094" name="Rectangle 113"/>
          <p:cNvSpPr>
            <a:spLocks noChangeArrowheads="1"/>
          </p:cNvSpPr>
          <p:nvPr/>
        </p:nvSpPr>
        <p:spPr bwMode="auto">
          <a:xfrm>
            <a:off x="8269224" y="5975999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Technical</a:t>
            </a:r>
          </a:p>
          <a:p>
            <a:r>
              <a:rPr lang="en-US" sz="800" dirty="0"/>
              <a:t>Elective *</a:t>
            </a:r>
          </a:p>
        </p:txBody>
      </p:sp>
      <p:sp>
        <p:nvSpPr>
          <p:cNvPr id="2095" name="Text Box 114"/>
          <p:cNvSpPr txBox="1">
            <a:spLocks noChangeArrowheads="1"/>
          </p:cNvSpPr>
          <p:nvPr/>
        </p:nvSpPr>
        <p:spPr bwMode="auto">
          <a:xfrm>
            <a:off x="777875" y="98323"/>
            <a:ext cx="7615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UH_CHEE Advising Verification &amp; Degree flow chart update, Fall26</a:t>
            </a:r>
          </a:p>
        </p:txBody>
      </p:sp>
      <p:cxnSp>
        <p:nvCxnSpPr>
          <p:cNvPr id="2123" name="AutoShape 147"/>
          <p:cNvCxnSpPr>
            <a:cxnSpLocks noChangeShapeType="1"/>
            <a:stCxn id="2058" idx="1"/>
            <a:endCxn id="2055" idx="3"/>
          </p:cNvCxnSpPr>
          <p:nvPr/>
        </p:nvCxnSpPr>
        <p:spPr bwMode="auto">
          <a:xfrm flipH="1">
            <a:off x="4131808" y="2676661"/>
            <a:ext cx="234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4" name="AutoShape 148"/>
          <p:cNvCxnSpPr>
            <a:cxnSpLocks noChangeShapeType="1"/>
            <a:stCxn id="2058" idx="2"/>
            <a:endCxn id="2062" idx="0"/>
          </p:cNvCxnSpPr>
          <p:nvPr/>
        </p:nvCxnSpPr>
        <p:spPr bwMode="auto">
          <a:xfrm>
            <a:off x="4677908" y="2798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5" name="AutoShape 149"/>
          <p:cNvCxnSpPr>
            <a:cxnSpLocks noChangeShapeType="1"/>
            <a:stCxn id="2062" idx="1"/>
            <a:endCxn id="2060" idx="3"/>
          </p:cNvCxnSpPr>
          <p:nvPr/>
        </p:nvCxnSpPr>
        <p:spPr bwMode="auto">
          <a:xfrm flipH="1">
            <a:off x="4131808" y="3133861"/>
            <a:ext cx="234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7" name="AutoShape 151"/>
          <p:cNvCxnSpPr>
            <a:cxnSpLocks noChangeShapeType="1"/>
            <a:stCxn id="2068" idx="2"/>
            <a:endCxn id="2072" idx="0"/>
          </p:cNvCxnSpPr>
          <p:nvPr/>
        </p:nvCxnSpPr>
        <p:spPr bwMode="auto">
          <a:xfrm>
            <a:off x="4677908" y="3941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8" name="AutoShape 152"/>
          <p:cNvCxnSpPr>
            <a:cxnSpLocks noChangeShapeType="1"/>
            <a:stCxn id="2062" idx="2"/>
            <a:endCxn id="2068" idx="0"/>
          </p:cNvCxnSpPr>
          <p:nvPr/>
        </p:nvCxnSpPr>
        <p:spPr bwMode="auto">
          <a:xfrm>
            <a:off x="4677908" y="3256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0" name="AutoShape 158"/>
          <p:cNvCxnSpPr>
            <a:cxnSpLocks noChangeShapeType="1"/>
          </p:cNvCxnSpPr>
          <p:nvPr/>
        </p:nvCxnSpPr>
        <p:spPr bwMode="auto">
          <a:xfrm>
            <a:off x="6732564" y="5542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1" name="AutoShape 159"/>
          <p:cNvCxnSpPr>
            <a:cxnSpLocks noChangeShapeType="1"/>
            <a:stCxn id="2080" idx="2"/>
            <a:endCxn id="2086" idx="0"/>
          </p:cNvCxnSpPr>
          <p:nvPr/>
        </p:nvCxnSpPr>
        <p:spPr bwMode="auto">
          <a:xfrm>
            <a:off x="6023858" y="5542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2" name="AutoShape 160"/>
          <p:cNvCxnSpPr>
            <a:cxnSpLocks noChangeShapeType="1"/>
            <a:stCxn id="2088" idx="2"/>
            <a:endCxn id="2092" idx="0"/>
          </p:cNvCxnSpPr>
          <p:nvPr/>
        </p:nvCxnSpPr>
        <p:spPr bwMode="auto">
          <a:xfrm>
            <a:off x="7735183" y="6246948"/>
            <a:ext cx="0" cy="1936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3" name="AutoShape 161"/>
          <p:cNvCxnSpPr>
            <a:cxnSpLocks noChangeShapeType="1"/>
          </p:cNvCxnSpPr>
          <p:nvPr/>
        </p:nvCxnSpPr>
        <p:spPr bwMode="auto">
          <a:xfrm rot="10800000" flipV="1">
            <a:off x="6056206" y="3407115"/>
            <a:ext cx="1639786" cy="289456"/>
          </a:xfrm>
          <a:prstGeom prst="bentConnector3">
            <a:avLst>
              <a:gd name="adj1" fmla="val 100119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134" name="AutoShape 162"/>
          <p:cNvCxnSpPr>
            <a:cxnSpLocks noChangeShapeType="1"/>
            <a:stCxn id="2070" idx="2"/>
            <a:endCxn id="2075" idx="0"/>
          </p:cNvCxnSpPr>
          <p:nvPr/>
        </p:nvCxnSpPr>
        <p:spPr bwMode="auto">
          <a:xfrm>
            <a:off x="6023858" y="4399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7" name="AutoShape 170"/>
          <p:cNvCxnSpPr>
            <a:cxnSpLocks noChangeShapeType="1"/>
            <a:stCxn id="2057" idx="2"/>
            <a:endCxn id="2061" idx="0"/>
          </p:cNvCxnSpPr>
          <p:nvPr/>
        </p:nvCxnSpPr>
        <p:spPr bwMode="auto">
          <a:xfrm>
            <a:off x="7735183" y="2798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8" name="AutoShape 173"/>
          <p:cNvCxnSpPr>
            <a:cxnSpLocks noChangeShapeType="1"/>
            <a:stCxn id="2067" idx="2"/>
            <a:endCxn id="2071" idx="0"/>
          </p:cNvCxnSpPr>
          <p:nvPr/>
        </p:nvCxnSpPr>
        <p:spPr bwMode="auto">
          <a:xfrm>
            <a:off x="7731215" y="3929148"/>
            <a:ext cx="3175" cy="2254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9" name="AutoShape 174"/>
          <p:cNvCxnSpPr>
            <a:cxnSpLocks noChangeShapeType="1"/>
            <a:stCxn id="2061" idx="2"/>
            <a:endCxn id="2067" idx="0"/>
          </p:cNvCxnSpPr>
          <p:nvPr/>
        </p:nvCxnSpPr>
        <p:spPr bwMode="auto">
          <a:xfrm flipH="1">
            <a:off x="7731215" y="3256098"/>
            <a:ext cx="3175" cy="4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0" name="AutoShape 175"/>
          <p:cNvCxnSpPr>
            <a:cxnSpLocks noChangeShapeType="1"/>
            <a:stCxn id="2063" idx="2"/>
            <a:endCxn id="2078" idx="0"/>
          </p:cNvCxnSpPr>
          <p:nvPr/>
        </p:nvCxnSpPr>
        <p:spPr bwMode="auto">
          <a:xfrm>
            <a:off x="8588465" y="3256098"/>
            <a:ext cx="0" cy="43233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1" name="AutoShape 177"/>
          <p:cNvCxnSpPr>
            <a:cxnSpLocks noChangeShapeType="1"/>
            <a:stCxn id="2082" idx="2"/>
            <a:endCxn id="2088" idx="0"/>
          </p:cNvCxnSpPr>
          <p:nvPr/>
        </p:nvCxnSpPr>
        <p:spPr bwMode="auto">
          <a:xfrm>
            <a:off x="7734390" y="5542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2" name="AutoShape 178"/>
          <p:cNvCxnSpPr>
            <a:cxnSpLocks noChangeShapeType="1"/>
            <a:stCxn id="2218" idx="2"/>
            <a:endCxn id="2082" idx="0"/>
          </p:cNvCxnSpPr>
          <p:nvPr/>
        </p:nvCxnSpPr>
        <p:spPr bwMode="auto">
          <a:xfrm>
            <a:off x="7732009" y="5088073"/>
            <a:ext cx="2381" cy="2095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3" name="AutoShape 179"/>
          <p:cNvCxnSpPr>
            <a:cxnSpLocks noChangeShapeType="1"/>
            <a:stCxn id="2075" idx="2"/>
            <a:endCxn id="2080" idx="0"/>
          </p:cNvCxnSpPr>
          <p:nvPr/>
        </p:nvCxnSpPr>
        <p:spPr bwMode="auto">
          <a:xfrm>
            <a:off x="6023858" y="5084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4" name="AutoShape 180"/>
          <p:cNvCxnSpPr>
            <a:cxnSpLocks noChangeShapeType="1"/>
            <a:stCxn id="2071" idx="2"/>
            <a:endCxn id="2218" idx="0"/>
          </p:cNvCxnSpPr>
          <p:nvPr/>
        </p:nvCxnSpPr>
        <p:spPr bwMode="auto">
          <a:xfrm flipH="1">
            <a:off x="7732009" y="4399098"/>
            <a:ext cx="2381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48" name="Line 192"/>
          <p:cNvSpPr>
            <a:spLocks noChangeShapeType="1"/>
          </p:cNvSpPr>
          <p:nvPr/>
        </p:nvSpPr>
        <p:spPr bwMode="auto">
          <a:xfrm flipH="1">
            <a:off x="8593227" y="3937244"/>
            <a:ext cx="3141" cy="22214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7" name="AutoShape 205"/>
          <p:cNvCxnSpPr>
            <a:cxnSpLocks noChangeShapeType="1"/>
            <a:stCxn id="2087" idx="1"/>
            <a:endCxn id="2086" idx="3"/>
          </p:cNvCxnSpPr>
          <p:nvPr/>
        </p:nvCxnSpPr>
        <p:spPr bwMode="auto">
          <a:xfrm flipH="1">
            <a:off x="6354058" y="6105661"/>
            <a:ext cx="2127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</p:cxnSp>
      <p:sp>
        <p:nvSpPr>
          <p:cNvPr id="2159" name="Line 208"/>
          <p:cNvSpPr>
            <a:spLocks noChangeShapeType="1"/>
          </p:cNvSpPr>
          <p:nvPr/>
        </p:nvSpPr>
        <p:spPr bwMode="auto">
          <a:xfrm>
            <a:off x="6013868" y="6238786"/>
            <a:ext cx="465" cy="11104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61" name="Line 210"/>
          <p:cNvSpPr>
            <a:spLocks noChangeShapeType="1"/>
          </p:cNvSpPr>
          <p:nvPr/>
        </p:nvSpPr>
        <p:spPr bwMode="auto">
          <a:xfrm flipH="1">
            <a:off x="7287271" y="6117542"/>
            <a:ext cx="0" cy="22783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62" name="AutoShape 212"/>
          <p:cNvCxnSpPr>
            <a:cxnSpLocks noChangeShapeType="1"/>
          </p:cNvCxnSpPr>
          <p:nvPr/>
        </p:nvCxnSpPr>
        <p:spPr bwMode="auto">
          <a:xfrm flipV="1">
            <a:off x="7284141" y="6112615"/>
            <a:ext cx="133350" cy="15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66" name="Line 216"/>
          <p:cNvSpPr>
            <a:spLocks noChangeShapeType="1"/>
          </p:cNvSpPr>
          <p:nvPr/>
        </p:nvSpPr>
        <p:spPr bwMode="auto">
          <a:xfrm>
            <a:off x="7771725" y="3409920"/>
            <a:ext cx="815946" cy="211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67" name="AutoShape 217"/>
          <p:cNvCxnSpPr>
            <a:cxnSpLocks noChangeShapeType="1"/>
            <a:stCxn id="2061" idx="3"/>
            <a:endCxn id="2063" idx="1"/>
          </p:cNvCxnSpPr>
          <p:nvPr/>
        </p:nvCxnSpPr>
        <p:spPr bwMode="auto">
          <a:xfrm>
            <a:off x="8044746" y="3133861"/>
            <a:ext cx="233362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75" name="Line 227"/>
          <p:cNvSpPr>
            <a:spLocks noChangeShapeType="1"/>
          </p:cNvSpPr>
          <p:nvPr/>
        </p:nvSpPr>
        <p:spPr bwMode="auto">
          <a:xfrm flipH="1" flipV="1">
            <a:off x="6014729" y="4037270"/>
            <a:ext cx="1696642" cy="84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76" name="Line 228"/>
          <p:cNvSpPr>
            <a:spLocks noChangeShapeType="1"/>
          </p:cNvSpPr>
          <p:nvPr/>
        </p:nvSpPr>
        <p:spPr bwMode="auto">
          <a:xfrm flipH="1">
            <a:off x="7751058" y="4040323"/>
            <a:ext cx="630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77" name="Line 229"/>
          <p:cNvSpPr>
            <a:spLocks noChangeShapeType="1"/>
          </p:cNvSpPr>
          <p:nvPr/>
        </p:nvSpPr>
        <p:spPr bwMode="auto">
          <a:xfrm>
            <a:off x="8386058" y="4037148"/>
            <a:ext cx="0" cy="117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84" name="Line 236"/>
          <p:cNvSpPr>
            <a:spLocks noChangeShapeType="1"/>
          </p:cNvSpPr>
          <p:nvPr/>
        </p:nvSpPr>
        <p:spPr bwMode="auto">
          <a:xfrm flipH="1" flipV="1">
            <a:off x="6990642" y="4459423"/>
            <a:ext cx="7366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86" name="Line 238"/>
          <p:cNvSpPr>
            <a:spLocks noChangeShapeType="1"/>
          </p:cNvSpPr>
          <p:nvPr/>
        </p:nvSpPr>
        <p:spPr bwMode="auto">
          <a:xfrm flipH="1">
            <a:off x="6636852" y="4598759"/>
            <a:ext cx="905290" cy="65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90" name="Line 248"/>
          <p:cNvSpPr>
            <a:spLocks noChangeShapeType="1"/>
          </p:cNvSpPr>
          <p:nvPr/>
        </p:nvSpPr>
        <p:spPr bwMode="auto">
          <a:xfrm flipH="1">
            <a:off x="7733439" y="5118109"/>
            <a:ext cx="663779" cy="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91" name="Line 249"/>
          <p:cNvSpPr>
            <a:spLocks noChangeShapeType="1"/>
          </p:cNvSpPr>
          <p:nvPr/>
        </p:nvSpPr>
        <p:spPr bwMode="auto">
          <a:xfrm>
            <a:off x="8394414" y="5120914"/>
            <a:ext cx="3497" cy="17353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0" name="Text Box 183"/>
          <p:cNvSpPr txBox="1">
            <a:spLocks noChangeArrowheads="1"/>
          </p:cNvSpPr>
          <p:nvPr/>
        </p:nvSpPr>
        <p:spPr bwMode="auto">
          <a:xfrm>
            <a:off x="1236489" y="5509458"/>
            <a:ext cx="1051133" cy="333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1000" dirty="0"/>
              <a:t>Prerequisites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1000" dirty="0"/>
              <a:t>For Design I</a:t>
            </a:r>
          </a:p>
        </p:txBody>
      </p:sp>
      <p:sp>
        <p:nvSpPr>
          <p:cNvPr id="2214" name="Line 208"/>
          <p:cNvSpPr>
            <a:spLocks noChangeShapeType="1"/>
          </p:cNvSpPr>
          <p:nvPr/>
        </p:nvSpPr>
        <p:spPr bwMode="auto">
          <a:xfrm>
            <a:off x="6014332" y="3940311"/>
            <a:ext cx="1519" cy="21291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5" name="Line 209"/>
          <p:cNvSpPr>
            <a:spLocks noChangeShapeType="1"/>
          </p:cNvSpPr>
          <p:nvPr/>
        </p:nvSpPr>
        <p:spPr bwMode="auto">
          <a:xfrm>
            <a:off x="7571671" y="4045086"/>
            <a:ext cx="0" cy="104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8" name="Rectangle 183"/>
          <p:cNvSpPr>
            <a:spLocks noChangeArrowheads="1"/>
          </p:cNvSpPr>
          <p:nvPr/>
        </p:nvSpPr>
        <p:spPr bwMode="auto">
          <a:xfrm>
            <a:off x="7441496" y="4840423"/>
            <a:ext cx="581025" cy="247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r>
              <a:rPr lang="en-US" sz="800" dirty="0"/>
              <a:t>CHEE 3363</a:t>
            </a:r>
          </a:p>
          <a:p>
            <a:r>
              <a:rPr lang="en-US" sz="700" dirty="0"/>
              <a:t>Fluid </a:t>
            </a:r>
            <a:r>
              <a:rPr lang="en-US" sz="700" dirty="0" err="1"/>
              <a:t>Mech</a:t>
            </a:r>
            <a:endParaRPr lang="en-US" sz="700" dirty="0"/>
          </a:p>
        </p:txBody>
      </p:sp>
      <p:sp>
        <p:nvSpPr>
          <p:cNvPr id="181" name="Line 275"/>
          <p:cNvSpPr>
            <a:spLocks noChangeShapeType="1"/>
          </p:cNvSpPr>
          <p:nvPr/>
        </p:nvSpPr>
        <p:spPr bwMode="auto">
          <a:xfrm flipH="1">
            <a:off x="7878628" y="5854419"/>
            <a:ext cx="0" cy="1290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Line 274"/>
          <p:cNvSpPr>
            <a:spLocks noChangeShapeType="1"/>
          </p:cNvSpPr>
          <p:nvPr/>
        </p:nvSpPr>
        <p:spPr bwMode="auto">
          <a:xfrm>
            <a:off x="7872787" y="5851191"/>
            <a:ext cx="1125866" cy="160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" name="Straight Connector 11"/>
          <p:cNvCxnSpPr>
            <a:cxnSpLocks/>
            <a:stCxn id="2073" idx="2"/>
          </p:cNvCxnSpPr>
          <p:nvPr/>
        </p:nvCxnSpPr>
        <p:spPr bwMode="auto">
          <a:xfrm>
            <a:off x="8588465" y="4399098"/>
            <a:ext cx="0" cy="9842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" name="Straight Arrow Connector 2"/>
          <p:cNvCxnSpPr>
            <a:cxnSpLocks/>
            <a:stCxn id="2057" idx="1"/>
          </p:cNvCxnSpPr>
          <p:nvPr/>
        </p:nvCxnSpPr>
        <p:spPr bwMode="auto">
          <a:xfrm flipH="1">
            <a:off x="6335008" y="2676661"/>
            <a:ext cx="1089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8" name="AutoShape 148"/>
          <p:cNvCxnSpPr>
            <a:cxnSpLocks noChangeShapeType="1"/>
          </p:cNvCxnSpPr>
          <p:nvPr/>
        </p:nvCxnSpPr>
        <p:spPr bwMode="auto">
          <a:xfrm>
            <a:off x="1942813" y="2798898"/>
            <a:ext cx="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9" name="AutoShape 148"/>
          <p:cNvCxnSpPr>
            <a:cxnSpLocks noChangeShapeType="1"/>
          </p:cNvCxnSpPr>
          <p:nvPr/>
        </p:nvCxnSpPr>
        <p:spPr bwMode="auto">
          <a:xfrm>
            <a:off x="3849540" y="2798898"/>
            <a:ext cx="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" name="Straight Arrow Connector 7"/>
          <p:cNvCxnSpPr>
            <a:stCxn id="2060" idx="2"/>
            <a:endCxn id="2069" idx="0"/>
          </p:cNvCxnSpPr>
          <p:nvPr/>
        </p:nvCxnSpPr>
        <p:spPr bwMode="auto">
          <a:xfrm>
            <a:off x="3821452" y="3256098"/>
            <a:ext cx="0" cy="8985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1" name="Straight Arrow Connector 170"/>
          <p:cNvCxnSpPr>
            <a:cxnSpLocks/>
          </p:cNvCxnSpPr>
          <p:nvPr/>
        </p:nvCxnSpPr>
        <p:spPr bwMode="auto">
          <a:xfrm>
            <a:off x="4680858" y="3321903"/>
            <a:ext cx="115982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73" name="Straight Arrow Connector 172"/>
          <p:cNvCxnSpPr>
            <a:cxnSpLocks/>
          </p:cNvCxnSpPr>
          <p:nvPr/>
        </p:nvCxnSpPr>
        <p:spPr bwMode="auto">
          <a:xfrm>
            <a:off x="5836532" y="3320945"/>
            <a:ext cx="0" cy="3764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6041379" y="2906115"/>
            <a:ext cx="0" cy="1055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Connector 15"/>
          <p:cNvCxnSpPr>
            <a:cxnSpLocks/>
          </p:cNvCxnSpPr>
          <p:nvPr/>
        </p:nvCxnSpPr>
        <p:spPr bwMode="auto">
          <a:xfrm>
            <a:off x="6034847" y="2906115"/>
            <a:ext cx="170041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Arrow Connector 23"/>
          <p:cNvCxnSpPr>
            <a:cxnSpLocks/>
          </p:cNvCxnSpPr>
          <p:nvPr/>
        </p:nvCxnSpPr>
        <p:spPr bwMode="auto">
          <a:xfrm>
            <a:off x="7538876" y="4598759"/>
            <a:ext cx="0" cy="23839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908257" y="6291219"/>
            <a:ext cx="1" cy="13452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147" name="Straight Connector 2146"/>
          <p:cNvCxnSpPr/>
          <p:nvPr/>
        </p:nvCxnSpPr>
        <p:spPr bwMode="auto">
          <a:xfrm>
            <a:off x="5626518" y="5674780"/>
            <a:ext cx="832" cy="61428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4" name="Straight Connector 2153"/>
          <p:cNvCxnSpPr/>
          <p:nvPr/>
        </p:nvCxnSpPr>
        <p:spPr bwMode="auto">
          <a:xfrm>
            <a:off x="5633063" y="6290447"/>
            <a:ext cx="27396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6" name="Line 214"/>
          <p:cNvSpPr>
            <a:spLocks noChangeShapeType="1"/>
          </p:cNvSpPr>
          <p:nvPr/>
        </p:nvSpPr>
        <p:spPr bwMode="auto">
          <a:xfrm flipV="1">
            <a:off x="6011770" y="6345373"/>
            <a:ext cx="1278913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7424033" y="25544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MATH 2413</a:t>
            </a:r>
          </a:p>
          <a:p>
            <a:r>
              <a:rPr lang="en-US" sz="700" dirty="0"/>
              <a:t>Calculus I</a:t>
            </a:r>
          </a:p>
        </p:txBody>
      </p:sp>
      <p:cxnSp>
        <p:nvCxnSpPr>
          <p:cNvPr id="208" name="Straight Arrow Connector 207"/>
          <p:cNvCxnSpPr>
            <a:cxnSpLocks/>
          </p:cNvCxnSpPr>
          <p:nvPr/>
        </p:nvCxnSpPr>
        <p:spPr bwMode="auto">
          <a:xfrm>
            <a:off x="5625912" y="4004711"/>
            <a:ext cx="0" cy="11795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15" name="Straight Arrow Connector 214"/>
          <p:cNvCxnSpPr>
            <a:cxnSpLocks/>
          </p:cNvCxnSpPr>
          <p:nvPr/>
        </p:nvCxnSpPr>
        <p:spPr bwMode="auto">
          <a:xfrm>
            <a:off x="5631569" y="5180919"/>
            <a:ext cx="24377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12" name="Line 257"/>
          <p:cNvSpPr>
            <a:spLocks noChangeShapeType="1"/>
          </p:cNvSpPr>
          <p:nvPr/>
        </p:nvSpPr>
        <p:spPr bwMode="auto">
          <a:xfrm flipH="1">
            <a:off x="5875341" y="5171453"/>
            <a:ext cx="3719" cy="1284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5630335" y="5671225"/>
            <a:ext cx="39987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8" name="AutoShape 152"/>
          <p:cNvCxnSpPr>
            <a:cxnSpLocks noChangeShapeType="1"/>
          </p:cNvCxnSpPr>
          <p:nvPr/>
        </p:nvCxnSpPr>
        <p:spPr bwMode="auto">
          <a:xfrm>
            <a:off x="5943156" y="3256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0" name="Straight Arrow Connector 219"/>
          <p:cNvCxnSpPr/>
          <p:nvPr/>
        </p:nvCxnSpPr>
        <p:spPr bwMode="auto">
          <a:xfrm>
            <a:off x="5190186" y="4598307"/>
            <a:ext cx="0" cy="11690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21" name="Straight Connector 220"/>
          <p:cNvCxnSpPr>
            <a:cxnSpLocks/>
          </p:cNvCxnSpPr>
          <p:nvPr/>
        </p:nvCxnSpPr>
        <p:spPr bwMode="auto">
          <a:xfrm>
            <a:off x="5181601" y="5755948"/>
            <a:ext cx="84860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2" name="Straight Connector 221"/>
          <p:cNvCxnSpPr>
            <a:cxnSpLocks/>
          </p:cNvCxnSpPr>
          <p:nvPr/>
        </p:nvCxnSpPr>
        <p:spPr bwMode="auto">
          <a:xfrm flipH="1">
            <a:off x="4673601" y="4589598"/>
            <a:ext cx="52541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3" name="Straight Arrow Connector 222"/>
          <p:cNvCxnSpPr/>
          <p:nvPr/>
        </p:nvCxnSpPr>
        <p:spPr bwMode="auto">
          <a:xfrm>
            <a:off x="4675195" y="4399098"/>
            <a:ext cx="979" cy="196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>
            <a:cxnSpLocks/>
          </p:cNvCxnSpPr>
          <p:nvPr/>
        </p:nvCxnSpPr>
        <p:spPr bwMode="auto">
          <a:xfrm>
            <a:off x="6997174" y="4459422"/>
            <a:ext cx="0" cy="3810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4" name="AutoShape 148"/>
          <p:cNvCxnSpPr>
            <a:cxnSpLocks noChangeShapeType="1"/>
          </p:cNvCxnSpPr>
          <p:nvPr/>
        </p:nvCxnSpPr>
        <p:spPr bwMode="auto">
          <a:xfrm>
            <a:off x="5943156" y="2798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6" name="AutoShape 217"/>
          <p:cNvCxnSpPr>
            <a:cxnSpLocks noChangeShapeType="1"/>
            <a:stCxn id="2067" idx="3"/>
            <a:endCxn id="2078" idx="1"/>
          </p:cNvCxnSpPr>
          <p:nvPr/>
        </p:nvCxnSpPr>
        <p:spPr bwMode="auto">
          <a:xfrm>
            <a:off x="8038396" y="3806911"/>
            <a:ext cx="239712" cy="37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078" name="Rectangle 83"/>
          <p:cNvSpPr>
            <a:spLocks noChangeArrowheads="1"/>
          </p:cNvSpPr>
          <p:nvPr/>
        </p:nvSpPr>
        <p:spPr bwMode="auto">
          <a:xfrm>
            <a:off x="8278108" y="3688435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PHYS 2326</a:t>
            </a:r>
          </a:p>
          <a:p>
            <a:r>
              <a:rPr lang="en-US" sz="700" dirty="0"/>
              <a:t>Physics II</a:t>
            </a:r>
          </a:p>
        </p:txBody>
      </p:sp>
      <p:cxnSp>
        <p:nvCxnSpPr>
          <p:cNvPr id="217" name="AutoShape 161"/>
          <p:cNvCxnSpPr>
            <a:cxnSpLocks noChangeShapeType="1"/>
          </p:cNvCxnSpPr>
          <p:nvPr/>
        </p:nvCxnSpPr>
        <p:spPr bwMode="auto">
          <a:xfrm rot="10800000" flipV="1">
            <a:off x="6164004" y="3485652"/>
            <a:ext cx="1574062" cy="216124"/>
          </a:xfrm>
          <a:prstGeom prst="bentConnector3">
            <a:avLst>
              <a:gd name="adj1" fmla="val 100073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8D85F73A-B92F-4AF3-A731-67C1FFE01459}"/>
              </a:ext>
            </a:extLst>
          </p:cNvPr>
          <p:cNvCxnSpPr>
            <a:cxnSpLocks/>
          </p:cNvCxnSpPr>
          <p:nvPr/>
        </p:nvCxnSpPr>
        <p:spPr>
          <a:xfrm>
            <a:off x="1950234" y="3267206"/>
            <a:ext cx="0" cy="7182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none"/>
          </a:ln>
          <a:effectLst/>
        </p:spPr>
      </p:cxnSp>
      <p:cxnSp>
        <p:nvCxnSpPr>
          <p:cNvPr id="189" name="Connector: Elbow 188">
            <a:extLst>
              <a:ext uri="{FF2B5EF4-FFF2-40B4-BE49-F238E27FC236}">
                <a16:creationId xmlns:a16="http://schemas.microsoft.com/office/drawing/2014/main" id="{84AF92A2-0063-49A4-99DF-B649ABB513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834891" y="3990108"/>
            <a:ext cx="1109365" cy="159377"/>
          </a:xfrm>
          <a:prstGeom prst="bentConnector3">
            <a:avLst>
              <a:gd name="adj1" fmla="val 99539"/>
            </a:avLst>
          </a:prstGeom>
          <a:noFill/>
          <a:ln w="127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sp>
        <p:nvSpPr>
          <p:cNvPr id="190" name="Double Bracket 189">
            <a:extLst>
              <a:ext uri="{FF2B5EF4-FFF2-40B4-BE49-F238E27FC236}">
                <a16:creationId xmlns:a16="http://schemas.microsoft.com/office/drawing/2014/main" id="{232D1DAF-DC41-4888-9042-228D868D89B5}"/>
              </a:ext>
            </a:extLst>
          </p:cNvPr>
          <p:cNvSpPr/>
          <p:nvPr/>
        </p:nvSpPr>
        <p:spPr>
          <a:xfrm>
            <a:off x="1147293" y="4132373"/>
            <a:ext cx="1074052" cy="303022"/>
          </a:xfrm>
          <a:prstGeom prst="bracketPair">
            <a:avLst>
              <a:gd name="adj" fmla="val 42091"/>
            </a:avLst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CHEE 2331 is also a prerequisite for ENGI 2304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cxnSp>
        <p:nvCxnSpPr>
          <p:cNvPr id="191" name="Connector: Elbow 190">
            <a:extLst>
              <a:ext uri="{FF2B5EF4-FFF2-40B4-BE49-F238E27FC236}">
                <a16:creationId xmlns:a16="http://schemas.microsoft.com/office/drawing/2014/main" id="{7F1A2EA0-5849-4677-BC24-F30C40C86E3D}"/>
              </a:ext>
            </a:extLst>
          </p:cNvPr>
          <p:cNvCxnSpPr>
            <a:cxnSpLocks/>
          </p:cNvCxnSpPr>
          <p:nvPr/>
        </p:nvCxnSpPr>
        <p:spPr>
          <a:xfrm rot="16200000" flipV="1">
            <a:off x="653147" y="4746176"/>
            <a:ext cx="949689" cy="583012"/>
          </a:xfrm>
          <a:prstGeom prst="bentConnector3">
            <a:avLst>
              <a:gd name="adj1" fmla="val 86680"/>
            </a:avLst>
          </a:prstGeom>
          <a:noFill/>
          <a:ln w="127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headEnd type="triangle"/>
            <a:tailEnd type="none"/>
          </a:ln>
          <a:effectLst/>
        </p:spPr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ACA7C637-C745-4772-A9BA-8EC234F09F6D}"/>
              </a:ext>
            </a:extLst>
          </p:cNvPr>
          <p:cNvCxnSpPr>
            <a:cxnSpLocks/>
            <a:stCxn id="2079" idx="2"/>
          </p:cNvCxnSpPr>
          <p:nvPr/>
        </p:nvCxnSpPr>
        <p:spPr>
          <a:xfrm>
            <a:off x="837506" y="4399098"/>
            <a:ext cx="0" cy="169476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D64208C4-2065-4187-8DAD-7C30D530F5C6}"/>
              </a:ext>
            </a:extLst>
          </p:cNvPr>
          <p:cNvCxnSpPr>
            <a:cxnSpLocks/>
          </p:cNvCxnSpPr>
          <p:nvPr/>
        </p:nvCxnSpPr>
        <p:spPr>
          <a:xfrm flipH="1">
            <a:off x="816911" y="5276428"/>
            <a:ext cx="1" cy="2497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9409785-EC55-4DD3-A921-0156E65068D7}"/>
              </a:ext>
            </a:extLst>
          </p:cNvPr>
          <p:cNvCxnSpPr>
            <a:cxnSpLocks/>
          </p:cNvCxnSpPr>
          <p:nvPr/>
        </p:nvCxnSpPr>
        <p:spPr bwMode="auto">
          <a:xfrm>
            <a:off x="810341" y="5518787"/>
            <a:ext cx="54539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1" name="Rectangle 11">
            <a:extLst>
              <a:ext uri="{FF2B5EF4-FFF2-40B4-BE49-F238E27FC236}">
                <a16:creationId xmlns:a16="http://schemas.microsoft.com/office/drawing/2014/main" id="{C4B84CFD-619F-4C43-8229-15DE4167C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3364" y="2546804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ENGI 1100</a:t>
            </a:r>
          </a:p>
          <a:p>
            <a:r>
              <a:rPr lang="en-US" sz="700" dirty="0"/>
              <a:t>Intro to </a:t>
            </a:r>
            <a:r>
              <a:rPr lang="en-US" sz="700" dirty="0" err="1"/>
              <a:t>Eng</a:t>
            </a:r>
            <a:endParaRPr lang="en-US" sz="700" dirty="0"/>
          </a:p>
        </p:txBody>
      </p:sp>
      <p:cxnSp>
        <p:nvCxnSpPr>
          <p:cNvPr id="219" name="Connector: Elbow 218">
            <a:extLst>
              <a:ext uri="{FF2B5EF4-FFF2-40B4-BE49-F238E27FC236}">
                <a16:creationId xmlns:a16="http://schemas.microsoft.com/office/drawing/2014/main" id="{8FC4664F-6E60-474D-A428-22763E8EF8C3}"/>
              </a:ext>
            </a:extLst>
          </p:cNvPr>
          <p:cNvCxnSpPr>
            <a:cxnSpLocks/>
          </p:cNvCxnSpPr>
          <p:nvPr/>
        </p:nvCxnSpPr>
        <p:spPr>
          <a:xfrm>
            <a:off x="6026852" y="4605292"/>
            <a:ext cx="613954" cy="231865"/>
          </a:xfrm>
          <a:prstGeom prst="bentConnector3">
            <a:avLst>
              <a:gd name="adj1" fmla="val 99468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Connector: Elbow 223">
            <a:extLst>
              <a:ext uri="{FF2B5EF4-FFF2-40B4-BE49-F238E27FC236}">
                <a16:creationId xmlns:a16="http://schemas.microsoft.com/office/drawing/2014/main" id="{0F6E5E33-40FC-4579-B9DB-304A4D3B28E1}"/>
              </a:ext>
            </a:extLst>
          </p:cNvPr>
          <p:cNvCxnSpPr>
            <a:cxnSpLocks/>
          </p:cNvCxnSpPr>
          <p:nvPr/>
        </p:nvCxnSpPr>
        <p:spPr>
          <a:xfrm>
            <a:off x="6025764" y="5126718"/>
            <a:ext cx="615042" cy="170905"/>
          </a:xfrm>
          <a:prstGeom prst="bentConnector3">
            <a:avLst>
              <a:gd name="adj1" fmla="val 99912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99756BAC-B88D-49E0-BDF7-ED107B244648}"/>
              </a:ext>
            </a:extLst>
          </p:cNvPr>
          <p:cNvCxnSpPr>
            <a:cxnSpLocks/>
          </p:cNvCxnSpPr>
          <p:nvPr/>
        </p:nvCxnSpPr>
        <p:spPr>
          <a:xfrm>
            <a:off x="7004412" y="5067687"/>
            <a:ext cx="0" cy="135796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39A1C1FD-B2FF-4295-88CD-CEA9208736C9}"/>
              </a:ext>
            </a:extLst>
          </p:cNvPr>
          <p:cNvCxnSpPr>
            <a:cxnSpLocks/>
          </p:cNvCxnSpPr>
          <p:nvPr/>
        </p:nvCxnSpPr>
        <p:spPr>
          <a:xfrm>
            <a:off x="6996769" y="5192639"/>
            <a:ext cx="1397726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Connector: Elbow 230">
            <a:extLst>
              <a:ext uri="{FF2B5EF4-FFF2-40B4-BE49-F238E27FC236}">
                <a16:creationId xmlns:a16="http://schemas.microsoft.com/office/drawing/2014/main" id="{0F99A4DA-F3B5-4C7F-9402-FFF5131BDC3C}"/>
              </a:ext>
            </a:extLst>
          </p:cNvPr>
          <p:cNvCxnSpPr>
            <a:cxnSpLocks/>
          </p:cNvCxnSpPr>
          <p:nvPr/>
        </p:nvCxnSpPr>
        <p:spPr>
          <a:xfrm rot="10800000" flipV="1">
            <a:off x="7016366" y="5745026"/>
            <a:ext cx="1704701" cy="238396"/>
          </a:xfrm>
          <a:prstGeom prst="bentConnector3">
            <a:avLst>
              <a:gd name="adj1" fmla="val 10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90F358CC-0F2C-4CC5-A697-645D25949909}"/>
              </a:ext>
            </a:extLst>
          </p:cNvPr>
          <p:cNvCxnSpPr>
            <a:cxnSpLocks/>
          </p:cNvCxnSpPr>
          <p:nvPr/>
        </p:nvCxnSpPr>
        <p:spPr>
          <a:xfrm>
            <a:off x="8717696" y="5544202"/>
            <a:ext cx="0" cy="21246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Line 236">
            <a:extLst>
              <a:ext uri="{FF2B5EF4-FFF2-40B4-BE49-F238E27FC236}">
                <a16:creationId xmlns:a16="http://schemas.microsoft.com/office/drawing/2014/main" id="{90F91832-20BD-4B55-8012-8A70114A8E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62874" y="5666649"/>
            <a:ext cx="869813" cy="326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36" name="Straight Arrow Connector 235">
            <a:extLst>
              <a:ext uri="{FF2B5EF4-FFF2-40B4-BE49-F238E27FC236}">
                <a16:creationId xmlns:a16="http://schemas.microsoft.com/office/drawing/2014/main" id="{2198E225-735D-4DA3-8FC7-865E533C9EB2}"/>
              </a:ext>
            </a:extLst>
          </p:cNvPr>
          <p:cNvCxnSpPr>
            <a:cxnSpLocks/>
          </p:cNvCxnSpPr>
          <p:nvPr/>
        </p:nvCxnSpPr>
        <p:spPr bwMode="auto">
          <a:xfrm>
            <a:off x="6868723" y="5673180"/>
            <a:ext cx="0" cy="31024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1" name="Connector: Elbow 240">
            <a:extLst>
              <a:ext uri="{FF2B5EF4-FFF2-40B4-BE49-F238E27FC236}">
                <a16:creationId xmlns:a16="http://schemas.microsoft.com/office/drawing/2014/main" id="{AB6DDF04-6BB6-436D-8DCB-12BA984552F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222794" y="5611458"/>
            <a:ext cx="1512472" cy="358901"/>
          </a:xfrm>
          <a:prstGeom prst="bentConnector3">
            <a:avLst>
              <a:gd name="adj1" fmla="val 99877"/>
            </a:avLst>
          </a:prstGeom>
          <a:ln w="190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Connector: Elbow 253">
            <a:extLst>
              <a:ext uri="{FF2B5EF4-FFF2-40B4-BE49-F238E27FC236}">
                <a16:creationId xmlns:a16="http://schemas.microsoft.com/office/drawing/2014/main" id="{2A1DB43F-0D02-4849-910F-138F09E85C68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25764" y="5547449"/>
            <a:ext cx="437609" cy="434344"/>
          </a:xfrm>
          <a:prstGeom prst="bentConnector3">
            <a:avLst>
              <a:gd name="adj1" fmla="val 64179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Connector: Elbow 264">
            <a:extLst>
              <a:ext uri="{FF2B5EF4-FFF2-40B4-BE49-F238E27FC236}">
                <a16:creationId xmlns:a16="http://schemas.microsoft.com/office/drawing/2014/main" id="{867ED3C9-C7CB-4394-94E0-988BB7945F27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08567" y="4968510"/>
            <a:ext cx="1368908" cy="402988"/>
          </a:xfrm>
          <a:prstGeom prst="bentConnector3">
            <a:avLst>
              <a:gd name="adj1" fmla="val 13023"/>
            </a:avLst>
          </a:prstGeom>
          <a:ln w="12700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5" name="Connector: Elbow 274">
            <a:extLst>
              <a:ext uri="{FF2B5EF4-FFF2-40B4-BE49-F238E27FC236}">
                <a16:creationId xmlns:a16="http://schemas.microsoft.com/office/drawing/2014/main" id="{C0A65B98-2BA9-4C0D-82F9-4DFD63C395F1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67199" y="4013200"/>
            <a:ext cx="1665005" cy="138134"/>
          </a:xfrm>
          <a:prstGeom prst="bentConnector3">
            <a:avLst>
              <a:gd name="adj1" fmla="val 100204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9" name="Line 227">
            <a:extLst>
              <a:ext uri="{FF2B5EF4-FFF2-40B4-BE49-F238E27FC236}">
                <a16:creationId xmlns:a16="http://schemas.microsoft.com/office/drawing/2014/main" id="{E78F8AA9-4F61-4B69-A130-3E796D7DD4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14729" y="3991143"/>
            <a:ext cx="1716088" cy="35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2306C8E-BEBA-4143-8D4E-EBC99CE8B512}"/>
              </a:ext>
            </a:extLst>
          </p:cNvPr>
          <p:cNvSpPr txBox="1"/>
          <p:nvPr/>
        </p:nvSpPr>
        <p:spPr>
          <a:xfrm>
            <a:off x="0" y="466635"/>
            <a:ext cx="9326563" cy="1785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Update your degree flow chart (below), following example provided. Use “Shape Fill” feature to indicate by color what is already completed (green), in progress (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Fall26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(yellow), and courses you plan to take next semester (</a:t>
            </a:r>
            <a:r>
              <a:rPr lang="en-US" sz="1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Sp27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(red).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Check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following: 	    ____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completed academic advising and discussed career mentoring with my faculty advisor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                 or:	    ____ I elect to waive advising / meeting with my advisor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Enter your name,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student ID and date below to “sign off” on this form. Email the signed document to Ms. Ellison:  </a:t>
            </a:r>
            <a:r>
              <a:rPr lang="fi-FI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hlinkClick r:id="rId2"/>
              </a:rPr>
              <a:t>vellison@Central.UH.EDU</a:t>
            </a:r>
            <a:endParaRPr lang="fi-FI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fi-FI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Name: xxxxxxxxxxxxx	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	ID: xxxxxxx 		Date:  xx/xx/2026    </a:t>
            </a:r>
            <a:endParaRPr lang="en-US" sz="1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C08F1F6-8518-4A54-AA0E-C12CDDD77F46}"/>
              </a:ext>
            </a:extLst>
          </p:cNvPr>
          <p:cNvSpPr txBox="1"/>
          <p:nvPr/>
        </p:nvSpPr>
        <p:spPr>
          <a:xfrm>
            <a:off x="2229361" y="5181600"/>
            <a:ext cx="244714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ighlight>
                  <a:srgbClr val="00FF00"/>
                </a:highlight>
              </a:rPr>
              <a:t>Green</a:t>
            </a:r>
            <a:r>
              <a:rPr lang="en-US" sz="1200" dirty="0"/>
              <a:t> = complete</a:t>
            </a:r>
          </a:p>
          <a:p>
            <a:pPr algn="l"/>
            <a:r>
              <a:rPr lang="en-US" sz="1200" dirty="0">
                <a:highlight>
                  <a:srgbClr val="FFFF00"/>
                </a:highlight>
              </a:rPr>
              <a:t>Yellow</a:t>
            </a:r>
            <a:r>
              <a:rPr lang="en-US" sz="1200" dirty="0"/>
              <a:t> = taking now</a:t>
            </a:r>
          </a:p>
          <a:p>
            <a:pPr algn="l"/>
            <a:r>
              <a:rPr lang="en-US" sz="1200" dirty="0">
                <a:highlight>
                  <a:srgbClr val="FF0000"/>
                </a:highlight>
              </a:rPr>
              <a:t>Red</a:t>
            </a:r>
            <a:r>
              <a:rPr lang="en-US" sz="1200" dirty="0"/>
              <a:t> = will enroll next semester</a:t>
            </a:r>
          </a:p>
          <a:p>
            <a:pPr algn="l"/>
            <a:r>
              <a:rPr lang="en-US" sz="1200" u="sng" dirty="0">
                <a:solidFill>
                  <a:srgbClr val="0070C0"/>
                </a:solidFill>
              </a:rPr>
              <a:t>Other notes here: </a:t>
            </a:r>
          </a:p>
          <a:p>
            <a:pPr algn="l"/>
            <a:endParaRPr lang="en-US" sz="1200" dirty="0"/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0070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35714" y="3690362"/>
            <a:ext cx="620713" cy="2444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800" dirty="0"/>
          </a:p>
          <a:p>
            <a:r>
              <a:rPr lang="en-US" sz="800" dirty="0"/>
              <a:t>HIST 1301</a:t>
            </a:r>
          </a:p>
          <a:p>
            <a:r>
              <a:rPr lang="en-US" sz="700" dirty="0"/>
              <a:t>US to 1877</a:t>
            </a:r>
          </a:p>
          <a:p>
            <a:endParaRPr lang="en-US" sz="800" dirty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642571" y="2554423"/>
            <a:ext cx="620712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ENGL 1301</a:t>
            </a:r>
          </a:p>
          <a:p>
            <a:r>
              <a:rPr lang="en-US" sz="700" dirty="0"/>
              <a:t>Writing I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71240" y="2554423"/>
            <a:ext cx="622300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GOVT 2306</a:t>
            </a:r>
          </a:p>
          <a:p>
            <a:r>
              <a:rPr lang="en-US" sz="600" dirty="0"/>
              <a:t>US&amp;TX Cons/Pol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511096" y="2554423"/>
            <a:ext cx="620712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1111</a:t>
            </a:r>
          </a:p>
          <a:p>
            <a:r>
              <a:rPr lang="en-US" sz="700" dirty="0" err="1"/>
              <a:t>Chem</a:t>
            </a:r>
            <a:r>
              <a:rPr lang="en-US" sz="700" dirty="0"/>
              <a:t> Lab I</a:t>
            </a: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>
            <a:off x="4366758" y="2554423"/>
            <a:ext cx="622300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1311</a:t>
            </a:r>
          </a:p>
          <a:p>
            <a:r>
              <a:rPr lang="en-US" sz="700" dirty="0"/>
              <a:t>Fund </a:t>
            </a:r>
            <a:r>
              <a:rPr lang="en-US" sz="700" dirty="0" err="1"/>
              <a:t>Chem</a:t>
            </a:r>
            <a:r>
              <a:rPr lang="en-US" sz="700" dirty="0"/>
              <a:t> I</a:t>
            </a:r>
          </a:p>
        </p:txBody>
      </p:sp>
      <p:sp>
        <p:nvSpPr>
          <p:cNvPr id="2059" name="Rectangle 16"/>
          <p:cNvSpPr>
            <a:spLocks noChangeArrowheads="1"/>
          </p:cNvSpPr>
          <p:nvPr/>
        </p:nvSpPr>
        <p:spPr bwMode="auto">
          <a:xfrm>
            <a:off x="1642571" y="3011623"/>
            <a:ext cx="620712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ENGL 1302</a:t>
            </a:r>
          </a:p>
          <a:p>
            <a:r>
              <a:rPr lang="en-US" sz="700" dirty="0"/>
              <a:t>Writing II</a:t>
            </a:r>
          </a:p>
        </p:txBody>
      </p:sp>
      <p:sp>
        <p:nvSpPr>
          <p:cNvPr id="2060" name="Rectangle 18"/>
          <p:cNvSpPr>
            <a:spLocks noChangeArrowheads="1"/>
          </p:cNvSpPr>
          <p:nvPr/>
        </p:nvSpPr>
        <p:spPr bwMode="auto">
          <a:xfrm>
            <a:off x="3511096" y="3011623"/>
            <a:ext cx="620712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1112</a:t>
            </a:r>
          </a:p>
          <a:p>
            <a:r>
              <a:rPr lang="en-US" sz="700" dirty="0" err="1"/>
              <a:t>Chem</a:t>
            </a:r>
            <a:r>
              <a:rPr lang="en-US" sz="700" dirty="0"/>
              <a:t> Lab II</a:t>
            </a:r>
          </a:p>
        </p:txBody>
      </p:sp>
      <p:sp>
        <p:nvSpPr>
          <p:cNvPr id="2061" name="Rectangle 21"/>
          <p:cNvSpPr>
            <a:spLocks noChangeArrowheads="1"/>
          </p:cNvSpPr>
          <p:nvPr/>
        </p:nvSpPr>
        <p:spPr bwMode="auto">
          <a:xfrm>
            <a:off x="7424033" y="3011623"/>
            <a:ext cx="620713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MATH 2414</a:t>
            </a:r>
          </a:p>
          <a:p>
            <a:r>
              <a:rPr lang="en-US" sz="700" dirty="0"/>
              <a:t>Calculus II</a:t>
            </a:r>
          </a:p>
        </p:txBody>
      </p:sp>
      <p:sp>
        <p:nvSpPr>
          <p:cNvPr id="2062" name="Rectangle 22"/>
          <p:cNvSpPr>
            <a:spLocks noChangeArrowheads="1"/>
          </p:cNvSpPr>
          <p:nvPr/>
        </p:nvSpPr>
        <p:spPr bwMode="auto">
          <a:xfrm>
            <a:off x="4366758" y="3011623"/>
            <a:ext cx="622300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1312</a:t>
            </a:r>
          </a:p>
          <a:p>
            <a:r>
              <a:rPr lang="en-US" sz="700" dirty="0"/>
              <a:t>Fund </a:t>
            </a:r>
            <a:r>
              <a:rPr lang="en-US" sz="700" dirty="0" err="1"/>
              <a:t>Chem</a:t>
            </a:r>
            <a:r>
              <a:rPr lang="en-US" sz="700" dirty="0"/>
              <a:t> II</a:t>
            </a:r>
          </a:p>
        </p:txBody>
      </p:sp>
      <p:sp>
        <p:nvSpPr>
          <p:cNvPr id="2063" name="Rectangle 23"/>
          <p:cNvSpPr>
            <a:spLocks noChangeArrowheads="1"/>
          </p:cNvSpPr>
          <p:nvPr/>
        </p:nvSpPr>
        <p:spPr bwMode="auto">
          <a:xfrm>
            <a:off x="8278108" y="3011623"/>
            <a:ext cx="620713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PHYS 2325</a:t>
            </a:r>
          </a:p>
          <a:p>
            <a:r>
              <a:rPr lang="en-US" sz="700" dirty="0"/>
              <a:t>Physics I</a:t>
            </a:r>
          </a:p>
        </p:txBody>
      </p:sp>
      <p:sp>
        <p:nvSpPr>
          <p:cNvPr id="2064" name="Rectangle 55"/>
          <p:cNvSpPr>
            <a:spLocks noChangeArrowheads="1"/>
          </p:cNvSpPr>
          <p:nvPr/>
        </p:nvSpPr>
        <p:spPr bwMode="auto">
          <a:xfrm>
            <a:off x="1562243" y="4923048"/>
            <a:ext cx="657567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800" dirty="0"/>
          </a:p>
          <a:p>
            <a:r>
              <a:rPr lang="en-US" sz="800" dirty="0"/>
              <a:t>GOVT 2305</a:t>
            </a:r>
          </a:p>
          <a:p>
            <a:r>
              <a:rPr lang="en-US" sz="700" dirty="0"/>
              <a:t>US Government</a:t>
            </a:r>
          </a:p>
          <a:p>
            <a:endParaRPr lang="en-US" sz="700" dirty="0"/>
          </a:p>
        </p:txBody>
      </p:sp>
      <p:sp>
        <p:nvSpPr>
          <p:cNvPr id="2065" name="Rectangle 59"/>
          <p:cNvSpPr>
            <a:spLocks noChangeArrowheads="1"/>
          </p:cNvSpPr>
          <p:nvPr/>
        </p:nvSpPr>
        <p:spPr bwMode="auto">
          <a:xfrm>
            <a:off x="5712708" y="3697423"/>
            <a:ext cx="622300" cy="2444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2331</a:t>
            </a:r>
          </a:p>
          <a:p>
            <a:r>
              <a:rPr lang="en-US" sz="700" dirty="0" err="1"/>
              <a:t>Chem</a:t>
            </a:r>
            <a:r>
              <a:rPr lang="en-US" sz="700" dirty="0"/>
              <a:t> Proc</a:t>
            </a:r>
          </a:p>
        </p:txBody>
      </p:sp>
      <p:sp>
        <p:nvSpPr>
          <p:cNvPr id="2066" name="Rectangle 60"/>
          <p:cNvSpPr>
            <a:spLocks noChangeArrowheads="1"/>
          </p:cNvSpPr>
          <p:nvPr/>
        </p:nvSpPr>
        <p:spPr bwMode="auto">
          <a:xfrm>
            <a:off x="5706550" y="3003083"/>
            <a:ext cx="623888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ENGI 1331</a:t>
            </a:r>
          </a:p>
          <a:p>
            <a:r>
              <a:rPr lang="en-US" sz="700" dirty="0"/>
              <a:t>Comp for </a:t>
            </a:r>
            <a:r>
              <a:rPr lang="en-US" sz="700" dirty="0" err="1"/>
              <a:t>Engrs</a:t>
            </a:r>
            <a:endParaRPr lang="en-US" sz="700" dirty="0"/>
          </a:p>
        </p:txBody>
      </p:sp>
      <p:sp>
        <p:nvSpPr>
          <p:cNvPr id="2067" name="Rectangle 61"/>
          <p:cNvSpPr>
            <a:spLocks noChangeArrowheads="1"/>
          </p:cNvSpPr>
          <p:nvPr/>
        </p:nvSpPr>
        <p:spPr bwMode="auto">
          <a:xfrm>
            <a:off x="7424033" y="3684673"/>
            <a:ext cx="614363" cy="2444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MATH 2415</a:t>
            </a:r>
          </a:p>
          <a:p>
            <a:r>
              <a:rPr lang="en-US" sz="700" dirty="0"/>
              <a:t>Calculus III</a:t>
            </a:r>
          </a:p>
        </p:txBody>
      </p:sp>
      <p:sp>
        <p:nvSpPr>
          <p:cNvPr id="2068" name="Rectangle 62"/>
          <p:cNvSpPr>
            <a:spLocks noChangeArrowheads="1"/>
          </p:cNvSpPr>
          <p:nvPr/>
        </p:nvSpPr>
        <p:spPr bwMode="auto">
          <a:xfrm>
            <a:off x="4366758" y="3697423"/>
            <a:ext cx="622300" cy="2444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2323</a:t>
            </a:r>
          </a:p>
          <a:p>
            <a:r>
              <a:rPr lang="en-US" sz="700" dirty="0"/>
              <a:t>Org </a:t>
            </a:r>
            <a:r>
              <a:rPr lang="en-US" sz="700" dirty="0" err="1"/>
              <a:t>Chem</a:t>
            </a:r>
            <a:r>
              <a:rPr lang="en-US" sz="700" dirty="0"/>
              <a:t> I</a:t>
            </a:r>
          </a:p>
        </p:txBody>
      </p:sp>
      <p:sp>
        <p:nvSpPr>
          <p:cNvPr id="2069" name="Rectangle 68"/>
          <p:cNvSpPr>
            <a:spLocks noChangeArrowheads="1"/>
          </p:cNvSpPr>
          <p:nvPr/>
        </p:nvSpPr>
        <p:spPr bwMode="auto">
          <a:xfrm>
            <a:off x="3511096" y="4154623"/>
            <a:ext cx="620712" cy="2444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2123</a:t>
            </a:r>
          </a:p>
          <a:p>
            <a:r>
              <a:rPr lang="en-US" sz="700" dirty="0"/>
              <a:t>Org </a:t>
            </a:r>
            <a:r>
              <a:rPr lang="en-US" sz="700" dirty="0" err="1"/>
              <a:t>Chem</a:t>
            </a:r>
            <a:r>
              <a:rPr lang="en-US" sz="700" dirty="0"/>
              <a:t> Lab</a:t>
            </a:r>
          </a:p>
        </p:txBody>
      </p:sp>
      <p:sp>
        <p:nvSpPr>
          <p:cNvPr id="2070" name="Rectangle 69"/>
          <p:cNvSpPr>
            <a:spLocks noChangeArrowheads="1"/>
          </p:cNvSpPr>
          <p:nvPr/>
        </p:nvSpPr>
        <p:spPr bwMode="auto">
          <a:xfrm>
            <a:off x="5712708" y="4154623"/>
            <a:ext cx="622300" cy="2444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2332</a:t>
            </a:r>
          </a:p>
          <a:p>
            <a:r>
              <a:rPr lang="en-US" sz="700" dirty="0"/>
              <a:t>Thermo I</a:t>
            </a:r>
          </a:p>
        </p:txBody>
      </p:sp>
      <p:sp>
        <p:nvSpPr>
          <p:cNvPr id="2071" name="Rectangle 71"/>
          <p:cNvSpPr>
            <a:spLocks noChangeArrowheads="1"/>
          </p:cNvSpPr>
          <p:nvPr/>
        </p:nvSpPr>
        <p:spPr bwMode="auto">
          <a:xfrm>
            <a:off x="7424033" y="4154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3321</a:t>
            </a:r>
          </a:p>
          <a:p>
            <a:r>
              <a:rPr lang="en-US" sz="700" dirty="0" err="1"/>
              <a:t>Analyt</a:t>
            </a:r>
            <a:r>
              <a:rPr lang="en-US" sz="700" dirty="0"/>
              <a:t> </a:t>
            </a:r>
            <a:r>
              <a:rPr lang="en-US" sz="700" dirty="0" err="1"/>
              <a:t>Methds</a:t>
            </a:r>
            <a:endParaRPr lang="en-US" sz="700" dirty="0"/>
          </a:p>
        </p:txBody>
      </p:sp>
      <p:sp>
        <p:nvSpPr>
          <p:cNvPr id="2072" name="Rectangle 72"/>
          <p:cNvSpPr>
            <a:spLocks noChangeArrowheads="1"/>
          </p:cNvSpPr>
          <p:nvPr/>
        </p:nvSpPr>
        <p:spPr bwMode="auto">
          <a:xfrm>
            <a:off x="4366758" y="4154623"/>
            <a:ext cx="622300" cy="2444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 2325</a:t>
            </a:r>
          </a:p>
          <a:p>
            <a:r>
              <a:rPr lang="en-US" sz="700" dirty="0"/>
              <a:t>Org </a:t>
            </a:r>
            <a:r>
              <a:rPr lang="en-US" sz="700" dirty="0" err="1"/>
              <a:t>Chem</a:t>
            </a:r>
            <a:r>
              <a:rPr lang="en-US" sz="700" dirty="0"/>
              <a:t> II</a:t>
            </a:r>
          </a:p>
        </p:txBody>
      </p:sp>
      <p:sp>
        <p:nvSpPr>
          <p:cNvPr id="2073" name="Rectangle 73"/>
          <p:cNvSpPr>
            <a:spLocks noChangeArrowheads="1"/>
          </p:cNvSpPr>
          <p:nvPr/>
        </p:nvSpPr>
        <p:spPr bwMode="auto">
          <a:xfrm>
            <a:off x="8278108" y="4154623"/>
            <a:ext cx="620713" cy="2444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3300</a:t>
            </a:r>
          </a:p>
          <a:p>
            <a:r>
              <a:rPr lang="en-US" sz="700" dirty="0"/>
              <a:t>Mat </a:t>
            </a:r>
            <a:r>
              <a:rPr lang="en-US" sz="700" dirty="0" err="1"/>
              <a:t>Sci</a:t>
            </a:r>
            <a:r>
              <a:rPr lang="en-US" sz="700" dirty="0"/>
              <a:t> &amp; </a:t>
            </a:r>
            <a:r>
              <a:rPr lang="en-US" sz="700" dirty="0" err="1"/>
              <a:t>Engr</a:t>
            </a:r>
            <a:endParaRPr lang="en-US" sz="700" dirty="0"/>
          </a:p>
        </p:txBody>
      </p:sp>
      <p:sp>
        <p:nvSpPr>
          <p:cNvPr id="2074" name="Rectangle 75"/>
          <p:cNvSpPr>
            <a:spLocks noChangeArrowheads="1"/>
          </p:cNvSpPr>
          <p:nvPr/>
        </p:nvSpPr>
        <p:spPr bwMode="auto">
          <a:xfrm>
            <a:off x="260842" y="4840422"/>
            <a:ext cx="1012825" cy="433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ECON 2302 (or 2301)</a:t>
            </a:r>
          </a:p>
          <a:p>
            <a:r>
              <a:rPr lang="en-US" sz="800" dirty="0"/>
              <a:t>or</a:t>
            </a:r>
          </a:p>
          <a:p>
            <a:r>
              <a:rPr lang="en-US" sz="800" dirty="0"/>
              <a:t>ENTR 3310 (or 3311)</a:t>
            </a:r>
          </a:p>
        </p:txBody>
      </p:sp>
      <p:sp>
        <p:nvSpPr>
          <p:cNvPr id="2075" name="Rectangle 79"/>
          <p:cNvSpPr>
            <a:spLocks noChangeArrowheads="1"/>
          </p:cNvSpPr>
          <p:nvPr/>
        </p:nvSpPr>
        <p:spPr bwMode="auto">
          <a:xfrm>
            <a:off x="5712708" y="48404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3333</a:t>
            </a:r>
          </a:p>
          <a:p>
            <a:r>
              <a:rPr lang="en-US" sz="700" dirty="0"/>
              <a:t>Thermo II</a:t>
            </a:r>
          </a:p>
        </p:txBody>
      </p:sp>
      <p:sp>
        <p:nvSpPr>
          <p:cNvPr id="2076" name="Rectangle 80"/>
          <p:cNvSpPr>
            <a:spLocks noChangeArrowheads="1"/>
          </p:cNvSpPr>
          <p:nvPr/>
        </p:nvSpPr>
        <p:spPr bwMode="auto">
          <a:xfrm>
            <a:off x="6566783" y="4840423"/>
            <a:ext cx="623888" cy="244475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3334</a:t>
            </a:r>
          </a:p>
          <a:p>
            <a:r>
              <a:rPr lang="en-US" sz="700" dirty="0"/>
              <a:t>Stat/</a:t>
            </a:r>
            <a:r>
              <a:rPr lang="en-US" sz="700" dirty="0" err="1"/>
              <a:t>NumTech</a:t>
            </a:r>
            <a:endParaRPr lang="en-US" sz="700" dirty="0"/>
          </a:p>
        </p:txBody>
      </p:sp>
      <p:sp>
        <p:nvSpPr>
          <p:cNvPr id="2077" name="Rectangle 82"/>
          <p:cNvSpPr>
            <a:spLocks noChangeArrowheads="1"/>
          </p:cNvSpPr>
          <p:nvPr/>
        </p:nvSpPr>
        <p:spPr bwMode="auto">
          <a:xfrm>
            <a:off x="4366758" y="4840423"/>
            <a:ext cx="622300" cy="2444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Chemistry</a:t>
            </a:r>
          </a:p>
          <a:p>
            <a:r>
              <a:rPr lang="en-US" sz="800" dirty="0"/>
              <a:t>Elective *</a:t>
            </a:r>
          </a:p>
        </p:txBody>
      </p:sp>
      <p:sp>
        <p:nvSpPr>
          <p:cNvPr id="2079" name="Rectangle 85"/>
          <p:cNvSpPr>
            <a:spLocks noChangeArrowheads="1"/>
          </p:cNvSpPr>
          <p:nvPr/>
        </p:nvSpPr>
        <p:spPr bwMode="auto">
          <a:xfrm>
            <a:off x="527149" y="4154623"/>
            <a:ext cx="620713" cy="2444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700" dirty="0"/>
              <a:t>ENGI 2304</a:t>
            </a:r>
          </a:p>
          <a:p>
            <a:r>
              <a:rPr lang="en-US" sz="700" dirty="0"/>
              <a:t>Tech </a:t>
            </a:r>
            <a:r>
              <a:rPr lang="en-US" sz="700" dirty="0" err="1"/>
              <a:t>Comm</a:t>
            </a:r>
            <a:endParaRPr lang="en-US" sz="700" dirty="0"/>
          </a:p>
        </p:txBody>
      </p:sp>
      <p:sp>
        <p:nvSpPr>
          <p:cNvPr id="2080" name="Rectangle 89"/>
          <p:cNvSpPr>
            <a:spLocks noChangeArrowheads="1"/>
          </p:cNvSpPr>
          <p:nvPr/>
        </p:nvSpPr>
        <p:spPr bwMode="auto">
          <a:xfrm>
            <a:off x="5712708" y="5297623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3466</a:t>
            </a:r>
          </a:p>
          <a:p>
            <a:r>
              <a:rPr lang="en-US" sz="700" dirty="0" err="1"/>
              <a:t>Bio&amp;PhyChem</a:t>
            </a:r>
            <a:endParaRPr lang="en-US" sz="700" dirty="0"/>
          </a:p>
        </p:txBody>
      </p:sp>
      <p:sp>
        <p:nvSpPr>
          <p:cNvPr id="2081" name="Rectangle 90"/>
          <p:cNvSpPr>
            <a:spLocks noChangeArrowheads="1"/>
          </p:cNvSpPr>
          <p:nvPr/>
        </p:nvSpPr>
        <p:spPr bwMode="auto">
          <a:xfrm>
            <a:off x="6566783" y="5297623"/>
            <a:ext cx="623888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3462</a:t>
            </a:r>
          </a:p>
          <a:p>
            <a:r>
              <a:rPr lang="en-US" sz="700" dirty="0"/>
              <a:t>Unit Ops</a:t>
            </a:r>
          </a:p>
        </p:txBody>
      </p:sp>
      <p:sp>
        <p:nvSpPr>
          <p:cNvPr id="2082" name="Rectangle 91"/>
          <p:cNvSpPr>
            <a:spLocks noChangeArrowheads="1"/>
          </p:cNvSpPr>
          <p:nvPr/>
        </p:nvSpPr>
        <p:spPr bwMode="auto">
          <a:xfrm>
            <a:off x="7424033" y="5297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3369</a:t>
            </a:r>
          </a:p>
          <a:p>
            <a:r>
              <a:rPr lang="en-US" sz="700" dirty="0"/>
              <a:t>Transport</a:t>
            </a:r>
          </a:p>
        </p:txBody>
      </p:sp>
      <p:sp>
        <p:nvSpPr>
          <p:cNvPr id="2083" name="Rectangle 93"/>
          <p:cNvSpPr>
            <a:spLocks noChangeArrowheads="1"/>
          </p:cNvSpPr>
          <p:nvPr/>
        </p:nvSpPr>
        <p:spPr bwMode="auto">
          <a:xfrm>
            <a:off x="8278108" y="5297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3367</a:t>
            </a:r>
          </a:p>
          <a:p>
            <a:r>
              <a:rPr lang="en-US" sz="700" dirty="0"/>
              <a:t>Proc </a:t>
            </a:r>
            <a:r>
              <a:rPr lang="en-US" sz="700" dirty="0" err="1"/>
              <a:t>Cont</a:t>
            </a:r>
            <a:endParaRPr lang="en-US" sz="700" dirty="0"/>
          </a:p>
        </p:txBody>
      </p:sp>
      <p:sp>
        <p:nvSpPr>
          <p:cNvPr id="2084" name="Rectangle 95"/>
          <p:cNvSpPr>
            <a:spLocks noChangeArrowheads="1"/>
          </p:cNvSpPr>
          <p:nvPr/>
        </p:nvSpPr>
        <p:spPr bwMode="auto">
          <a:xfrm>
            <a:off x="536674" y="59834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800" dirty="0"/>
          </a:p>
          <a:p>
            <a:r>
              <a:rPr lang="en-US" sz="800" dirty="0"/>
              <a:t>HIST 1302</a:t>
            </a:r>
          </a:p>
          <a:p>
            <a:r>
              <a:rPr lang="en-US" sz="700" dirty="0"/>
              <a:t>US since 1877</a:t>
            </a:r>
          </a:p>
          <a:p>
            <a:endParaRPr lang="en-US" sz="800" dirty="0"/>
          </a:p>
        </p:txBody>
      </p:sp>
      <p:sp>
        <p:nvSpPr>
          <p:cNvPr id="2085" name="Rectangle 97"/>
          <p:cNvSpPr>
            <a:spLocks noChangeArrowheads="1"/>
          </p:cNvSpPr>
          <p:nvPr/>
        </p:nvSpPr>
        <p:spPr bwMode="auto">
          <a:xfrm>
            <a:off x="1521378" y="6079217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Creative</a:t>
            </a:r>
          </a:p>
          <a:p>
            <a:r>
              <a:rPr lang="en-US" sz="800" dirty="0"/>
              <a:t>Arts</a:t>
            </a:r>
          </a:p>
        </p:txBody>
      </p:sp>
      <p:sp>
        <p:nvSpPr>
          <p:cNvPr id="2086" name="Rectangle 99"/>
          <p:cNvSpPr>
            <a:spLocks noChangeArrowheads="1"/>
          </p:cNvSpPr>
          <p:nvPr/>
        </p:nvSpPr>
        <p:spPr bwMode="auto">
          <a:xfrm>
            <a:off x="5712708" y="5983423"/>
            <a:ext cx="622300" cy="244475"/>
          </a:xfrm>
          <a:prstGeom prst="rect">
            <a:avLst/>
          </a:prstGeom>
          <a:noFill/>
          <a:ln w="254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4367</a:t>
            </a:r>
          </a:p>
          <a:p>
            <a:r>
              <a:rPr lang="en-US" sz="700" dirty="0"/>
              <a:t>React </a:t>
            </a:r>
            <a:r>
              <a:rPr lang="en-US" sz="700" dirty="0" err="1"/>
              <a:t>Eng</a:t>
            </a:r>
            <a:endParaRPr lang="en-US" sz="700" dirty="0"/>
          </a:p>
        </p:txBody>
      </p:sp>
      <p:sp>
        <p:nvSpPr>
          <p:cNvPr id="2087" name="Rectangle 100"/>
          <p:cNvSpPr>
            <a:spLocks noChangeArrowheads="1"/>
          </p:cNvSpPr>
          <p:nvPr/>
        </p:nvSpPr>
        <p:spPr bwMode="auto">
          <a:xfrm>
            <a:off x="6566783" y="5983423"/>
            <a:ext cx="623888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4361</a:t>
            </a:r>
          </a:p>
          <a:p>
            <a:r>
              <a:rPr lang="en-US" sz="700" dirty="0"/>
              <a:t>Practices</a:t>
            </a:r>
          </a:p>
        </p:txBody>
      </p:sp>
      <p:sp>
        <p:nvSpPr>
          <p:cNvPr id="2088" name="Rectangle 101"/>
          <p:cNvSpPr>
            <a:spLocks noChangeArrowheads="1"/>
          </p:cNvSpPr>
          <p:nvPr/>
        </p:nvSpPr>
        <p:spPr bwMode="auto">
          <a:xfrm>
            <a:off x="7424033" y="5983423"/>
            <a:ext cx="620713" cy="244475"/>
          </a:xfrm>
          <a:prstGeom prst="rect">
            <a:avLst/>
          </a:prstGeom>
          <a:noFill/>
          <a:ln w="254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4321</a:t>
            </a:r>
          </a:p>
          <a:p>
            <a:r>
              <a:rPr lang="en-US" sz="700" dirty="0"/>
              <a:t>Design I</a:t>
            </a:r>
          </a:p>
        </p:txBody>
      </p:sp>
      <p:sp>
        <p:nvSpPr>
          <p:cNvPr id="2089" name="Rectangle 103"/>
          <p:cNvSpPr>
            <a:spLocks noChangeArrowheads="1"/>
          </p:cNvSpPr>
          <p:nvPr/>
        </p:nvSpPr>
        <p:spPr bwMode="auto">
          <a:xfrm>
            <a:off x="6558846" y="6421573"/>
            <a:ext cx="620712" cy="25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/>
              <a:t>Technical</a:t>
            </a:r>
          </a:p>
          <a:p>
            <a:r>
              <a:rPr lang="en-US" sz="800"/>
              <a:t>Elective *</a:t>
            </a:r>
          </a:p>
        </p:txBody>
      </p:sp>
      <p:sp>
        <p:nvSpPr>
          <p:cNvPr id="2090" name="Rectangle 105"/>
          <p:cNvSpPr>
            <a:spLocks noChangeArrowheads="1"/>
          </p:cNvSpPr>
          <p:nvPr/>
        </p:nvSpPr>
        <p:spPr bwMode="auto">
          <a:xfrm>
            <a:off x="536674" y="6440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 </a:t>
            </a:r>
          </a:p>
          <a:p>
            <a:r>
              <a:rPr lang="en-US" sz="600" dirty="0"/>
              <a:t>Lang, Philosophy</a:t>
            </a:r>
          </a:p>
          <a:p>
            <a:r>
              <a:rPr lang="en-US" sz="600" dirty="0"/>
              <a:t>and Culture</a:t>
            </a:r>
          </a:p>
          <a:p>
            <a:endParaRPr lang="en-US" sz="800" dirty="0"/>
          </a:p>
        </p:txBody>
      </p:sp>
      <p:sp>
        <p:nvSpPr>
          <p:cNvPr id="2091" name="Rectangle 109"/>
          <p:cNvSpPr>
            <a:spLocks noChangeArrowheads="1"/>
          </p:cNvSpPr>
          <p:nvPr/>
        </p:nvSpPr>
        <p:spPr bwMode="auto">
          <a:xfrm>
            <a:off x="5708137" y="6431098"/>
            <a:ext cx="620713" cy="244475"/>
          </a:xfrm>
          <a:prstGeom prst="rect">
            <a:avLst/>
          </a:prstGeom>
          <a:noFill/>
          <a:ln w="9525" cmpd="sng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4366</a:t>
            </a:r>
          </a:p>
          <a:p>
            <a:r>
              <a:rPr lang="en-US" sz="700" dirty="0" err="1"/>
              <a:t>Biomol</a:t>
            </a:r>
            <a:r>
              <a:rPr lang="en-US" sz="700" dirty="0"/>
              <a:t> </a:t>
            </a:r>
            <a:r>
              <a:rPr lang="en-US" sz="700" dirty="0" err="1"/>
              <a:t>Engr</a:t>
            </a:r>
            <a:endParaRPr lang="en-US" sz="700" dirty="0"/>
          </a:p>
        </p:txBody>
      </p:sp>
      <p:sp>
        <p:nvSpPr>
          <p:cNvPr id="2092" name="Rectangle 111"/>
          <p:cNvSpPr>
            <a:spLocks noChangeArrowheads="1"/>
          </p:cNvSpPr>
          <p:nvPr/>
        </p:nvSpPr>
        <p:spPr bwMode="auto">
          <a:xfrm>
            <a:off x="7424033" y="6440623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CHEE 4322</a:t>
            </a:r>
          </a:p>
          <a:p>
            <a:r>
              <a:rPr lang="en-US" sz="700" dirty="0"/>
              <a:t>Design II</a:t>
            </a:r>
          </a:p>
        </p:txBody>
      </p:sp>
      <p:sp>
        <p:nvSpPr>
          <p:cNvPr id="2093" name="Rectangle 112"/>
          <p:cNvSpPr>
            <a:spLocks noChangeArrowheads="1"/>
          </p:cNvSpPr>
          <p:nvPr/>
        </p:nvSpPr>
        <p:spPr bwMode="auto">
          <a:xfrm>
            <a:off x="4741226" y="6458040"/>
            <a:ext cx="622300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/>
              <a:t>Science</a:t>
            </a:r>
          </a:p>
          <a:p>
            <a:r>
              <a:rPr lang="en-US" sz="800"/>
              <a:t>Elective *</a:t>
            </a:r>
          </a:p>
        </p:txBody>
      </p:sp>
      <p:sp>
        <p:nvSpPr>
          <p:cNvPr id="2094" name="Rectangle 113"/>
          <p:cNvSpPr>
            <a:spLocks noChangeArrowheads="1"/>
          </p:cNvSpPr>
          <p:nvPr/>
        </p:nvSpPr>
        <p:spPr bwMode="auto">
          <a:xfrm>
            <a:off x="8269224" y="5975999"/>
            <a:ext cx="620713" cy="24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Technical</a:t>
            </a:r>
          </a:p>
          <a:p>
            <a:r>
              <a:rPr lang="en-US" sz="800" dirty="0"/>
              <a:t>Elective *</a:t>
            </a:r>
          </a:p>
        </p:txBody>
      </p:sp>
      <p:sp>
        <p:nvSpPr>
          <p:cNvPr id="2095" name="Text Box 114"/>
          <p:cNvSpPr txBox="1">
            <a:spLocks noChangeArrowheads="1"/>
          </p:cNvSpPr>
          <p:nvPr/>
        </p:nvSpPr>
        <p:spPr bwMode="auto">
          <a:xfrm>
            <a:off x="777875" y="98323"/>
            <a:ext cx="7615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Example</a:t>
            </a:r>
          </a:p>
        </p:txBody>
      </p:sp>
      <p:cxnSp>
        <p:nvCxnSpPr>
          <p:cNvPr id="2123" name="AutoShape 147"/>
          <p:cNvCxnSpPr>
            <a:cxnSpLocks noChangeShapeType="1"/>
            <a:stCxn id="2058" idx="1"/>
            <a:endCxn id="2055" idx="3"/>
          </p:cNvCxnSpPr>
          <p:nvPr/>
        </p:nvCxnSpPr>
        <p:spPr bwMode="auto">
          <a:xfrm flipH="1">
            <a:off x="4131808" y="2676661"/>
            <a:ext cx="234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4" name="AutoShape 148"/>
          <p:cNvCxnSpPr>
            <a:cxnSpLocks noChangeShapeType="1"/>
            <a:stCxn id="2058" idx="2"/>
            <a:endCxn id="2062" idx="0"/>
          </p:cNvCxnSpPr>
          <p:nvPr/>
        </p:nvCxnSpPr>
        <p:spPr bwMode="auto">
          <a:xfrm>
            <a:off x="4677908" y="2798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5" name="AutoShape 149"/>
          <p:cNvCxnSpPr>
            <a:cxnSpLocks noChangeShapeType="1"/>
            <a:stCxn id="2062" idx="1"/>
            <a:endCxn id="2060" idx="3"/>
          </p:cNvCxnSpPr>
          <p:nvPr/>
        </p:nvCxnSpPr>
        <p:spPr bwMode="auto">
          <a:xfrm flipH="1">
            <a:off x="4131808" y="3133861"/>
            <a:ext cx="234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7" name="AutoShape 151"/>
          <p:cNvCxnSpPr>
            <a:cxnSpLocks noChangeShapeType="1"/>
            <a:stCxn id="2068" idx="2"/>
            <a:endCxn id="2072" idx="0"/>
          </p:cNvCxnSpPr>
          <p:nvPr/>
        </p:nvCxnSpPr>
        <p:spPr bwMode="auto">
          <a:xfrm>
            <a:off x="4677908" y="3941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28" name="AutoShape 152"/>
          <p:cNvCxnSpPr>
            <a:cxnSpLocks noChangeShapeType="1"/>
            <a:stCxn id="2062" idx="2"/>
            <a:endCxn id="2068" idx="0"/>
          </p:cNvCxnSpPr>
          <p:nvPr/>
        </p:nvCxnSpPr>
        <p:spPr bwMode="auto">
          <a:xfrm>
            <a:off x="4677908" y="3256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0" name="AutoShape 158"/>
          <p:cNvCxnSpPr>
            <a:cxnSpLocks noChangeShapeType="1"/>
          </p:cNvCxnSpPr>
          <p:nvPr/>
        </p:nvCxnSpPr>
        <p:spPr bwMode="auto">
          <a:xfrm>
            <a:off x="6732564" y="5542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1" name="AutoShape 159"/>
          <p:cNvCxnSpPr>
            <a:cxnSpLocks noChangeShapeType="1"/>
            <a:stCxn id="2080" idx="2"/>
            <a:endCxn id="2086" idx="0"/>
          </p:cNvCxnSpPr>
          <p:nvPr/>
        </p:nvCxnSpPr>
        <p:spPr bwMode="auto">
          <a:xfrm>
            <a:off x="6023858" y="5542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2" name="AutoShape 160"/>
          <p:cNvCxnSpPr>
            <a:cxnSpLocks noChangeShapeType="1"/>
            <a:stCxn id="2088" idx="2"/>
            <a:endCxn id="2092" idx="0"/>
          </p:cNvCxnSpPr>
          <p:nvPr/>
        </p:nvCxnSpPr>
        <p:spPr bwMode="auto">
          <a:xfrm>
            <a:off x="7735183" y="6246948"/>
            <a:ext cx="0" cy="1936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3" name="AutoShape 161"/>
          <p:cNvCxnSpPr>
            <a:cxnSpLocks noChangeShapeType="1"/>
          </p:cNvCxnSpPr>
          <p:nvPr/>
        </p:nvCxnSpPr>
        <p:spPr bwMode="auto">
          <a:xfrm rot="10800000" flipV="1">
            <a:off x="6056206" y="3407115"/>
            <a:ext cx="1639786" cy="289456"/>
          </a:xfrm>
          <a:prstGeom prst="bentConnector3">
            <a:avLst>
              <a:gd name="adj1" fmla="val 100119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134" name="AutoShape 162"/>
          <p:cNvCxnSpPr>
            <a:cxnSpLocks noChangeShapeType="1"/>
            <a:stCxn id="2070" idx="2"/>
            <a:endCxn id="2075" idx="0"/>
          </p:cNvCxnSpPr>
          <p:nvPr/>
        </p:nvCxnSpPr>
        <p:spPr bwMode="auto">
          <a:xfrm>
            <a:off x="6023858" y="4399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7" name="AutoShape 170"/>
          <p:cNvCxnSpPr>
            <a:cxnSpLocks noChangeShapeType="1"/>
            <a:stCxn id="2057" idx="2"/>
            <a:endCxn id="2061" idx="0"/>
          </p:cNvCxnSpPr>
          <p:nvPr/>
        </p:nvCxnSpPr>
        <p:spPr bwMode="auto">
          <a:xfrm>
            <a:off x="7735183" y="2798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8" name="AutoShape 173"/>
          <p:cNvCxnSpPr>
            <a:cxnSpLocks noChangeShapeType="1"/>
            <a:stCxn id="2067" idx="2"/>
            <a:endCxn id="2071" idx="0"/>
          </p:cNvCxnSpPr>
          <p:nvPr/>
        </p:nvCxnSpPr>
        <p:spPr bwMode="auto">
          <a:xfrm>
            <a:off x="7731215" y="3929148"/>
            <a:ext cx="3175" cy="2254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39" name="AutoShape 174"/>
          <p:cNvCxnSpPr>
            <a:cxnSpLocks noChangeShapeType="1"/>
            <a:stCxn id="2061" idx="2"/>
            <a:endCxn id="2067" idx="0"/>
          </p:cNvCxnSpPr>
          <p:nvPr/>
        </p:nvCxnSpPr>
        <p:spPr bwMode="auto">
          <a:xfrm flipH="1">
            <a:off x="7731215" y="3256098"/>
            <a:ext cx="3175" cy="4285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0" name="AutoShape 175"/>
          <p:cNvCxnSpPr>
            <a:cxnSpLocks noChangeShapeType="1"/>
            <a:stCxn id="2063" idx="2"/>
            <a:endCxn id="2078" idx="0"/>
          </p:cNvCxnSpPr>
          <p:nvPr/>
        </p:nvCxnSpPr>
        <p:spPr bwMode="auto">
          <a:xfrm>
            <a:off x="8588465" y="3256098"/>
            <a:ext cx="0" cy="43233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1" name="AutoShape 177"/>
          <p:cNvCxnSpPr>
            <a:cxnSpLocks noChangeShapeType="1"/>
            <a:stCxn id="2082" idx="2"/>
            <a:endCxn id="2088" idx="0"/>
          </p:cNvCxnSpPr>
          <p:nvPr/>
        </p:nvCxnSpPr>
        <p:spPr bwMode="auto">
          <a:xfrm>
            <a:off x="7734390" y="5542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2" name="AutoShape 178"/>
          <p:cNvCxnSpPr>
            <a:cxnSpLocks noChangeShapeType="1"/>
            <a:stCxn id="2218" idx="2"/>
            <a:endCxn id="2082" idx="0"/>
          </p:cNvCxnSpPr>
          <p:nvPr/>
        </p:nvCxnSpPr>
        <p:spPr bwMode="auto">
          <a:xfrm>
            <a:off x="7732009" y="5088073"/>
            <a:ext cx="2381" cy="2095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3" name="AutoShape 179"/>
          <p:cNvCxnSpPr>
            <a:cxnSpLocks noChangeShapeType="1"/>
            <a:stCxn id="2075" idx="2"/>
            <a:endCxn id="2080" idx="0"/>
          </p:cNvCxnSpPr>
          <p:nvPr/>
        </p:nvCxnSpPr>
        <p:spPr bwMode="auto">
          <a:xfrm>
            <a:off x="6023858" y="5084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44" name="AutoShape 180"/>
          <p:cNvCxnSpPr>
            <a:cxnSpLocks noChangeShapeType="1"/>
            <a:stCxn id="2071" idx="2"/>
            <a:endCxn id="2218" idx="0"/>
          </p:cNvCxnSpPr>
          <p:nvPr/>
        </p:nvCxnSpPr>
        <p:spPr bwMode="auto">
          <a:xfrm flipH="1">
            <a:off x="7732009" y="4399098"/>
            <a:ext cx="2381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48" name="Line 192"/>
          <p:cNvSpPr>
            <a:spLocks noChangeShapeType="1"/>
          </p:cNvSpPr>
          <p:nvPr/>
        </p:nvSpPr>
        <p:spPr bwMode="auto">
          <a:xfrm flipH="1">
            <a:off x="8593227" y="3937244"/>
            <a:ext cx="3141" cy="22214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57" name="AutoShape 205"/>
          <p:cNvCxnSpPr>
            <a:cxnSpLocks noChangeShapeType="1"/>
            <a:stCxn id="2087" idx="1"/>
            <a:endCxn id="2086" idx="3"/>
          </p:cNvCxnSpPr>
          <p:nvPr/>
        </p:nvCxnSpPr>
        <p:spPr bwMode="auto">
          <a:xfrm flipH="1">
            <a:off x="6354058" y="6105661"/>
            <a:ext cx="212725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</p:cxnSp>
      <p:sp>
        <p:nvSpPr>
          <p:cNvPr id="2159" name="Line 208"/>
          <p:cNvSpPr>
            <a:spLocks noChangeShapeType="1"/>
          </p:cNvSpPr>
          <p:nvPr/>
        </p:nvSpPr>
        <p:spPr bwMode="auto">
          <a:xfrm>
            <a:off x="6013868" y="6238786"/>
            <a:ext cx="465" cy="11104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61" name="Line 210"/>
          <p:cNvSpPr>
            <a:spLocks noChangeShapeType="1"/>
          </p:cNvSpPr>
          <p:nvPr/>
        </p:nvSpPr>
        <p:spPr bwMode="auto">
          <a:xfrm flipH="1">
            <a:off x="7287271" y="6117542"/>
            <a:ext cx="0" cy="22783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62" name="AutoShape 212"/>
          <p:cNvCxnSpPr>
            <a:cxnSpLocks noChangeShapeType="1"/>
          </p:cNvCxnSpPr>
          <p:nvPr/>
        </p:nvCxnSpPr>
        <p:spPr bwMode="auto">
          <a:xfrm flipV="1">
            <a:off x="7284141" y="6112615"/>
            <a:ext cx="133350" cy="15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66" name="Line 216"/>
          <p:cNvSpPr>
            <a:spLocks noChangeShapeType="1"/>
          </p:cNvSpPr>
          <p:nvPr/>
        </p:nvSpPr>
        <p:spPr bwMode="auto">
          <a:xfrm>
            <a:off x="7771725" y="3409920"/>
            <a:ext cx="815946" cy="211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67" name="AutoShape 217"/>
          <p:cNvCxnSpPr>
            <a:cxnSpLocks noChangeShapeType="1"/>
            <a:stCxn id="2061" idx="3"/>
            <a:endCxn id="2063" idx="1"/>
          </p:cNvCxnSpPr>
          <p:nvPr/>
        </p:nvCxnSpPr>
        <p:spPr bwMode="auto">
          <a:xfrm>
            <a:off x="8044746" y="3133861"/>
            <a:ext cx="233362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75" name="Line 227"/>
          <p:cNvSpPr>
            <a:spLocks noChangeShapeType="1"/>
          </p:cNvSpPr>
          <p:nvPr/>
        </p:nvSpPr>
        <p:spPr bwMode="auto">
          <a:xfrm flipH="1" flipV="1">
            <a:off x="6014729" y="4037270"/>
            <a:ext cx="1696642" cy="84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76" name="Line 228"/>
          <p:cNvSpPr>
            <a:spLocks noChangeShapeType="1"/>
          </p:cNvSpPr>
          <p:nvPr/>
        </p:nvSpPr>
        <p:spPr bwMode="auto">
          <a:xfrm flipH="1">
            <a:off x="7751058" y="4040323"/>
            <a:ext cx="630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77" name="Line 229"/>
          <p:cNvSpPr>
            <a:spLocks noChangeShapeType="1"/>
          </p:cNvSpPr>
          <p:nvPr/>
        </p:nvSpPr>
        <p:spPr bwMode="auto">
          <a:xfrm>
            <a:off x="8386058" y="4037148"/>
            <a:ext cx="0" cy="117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84" name="Line 236"/>
          <p:cNvSpPr>
            <a:spLocks noChangeShapeType="1"/>
          </p:cNvSpPr>
          <p:nvPr/>
        </p:nvSpPr>
        <p:spPr bwMode="auto">
          <a:xfrm flipH="1" flipV="1">
            <a:off x="6990642" y="4459423"/>
            <a:ext cx="7366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86" name="Line 238"/>
          <p:cNvSpPr>
            <a:spLocks noChangeShapeType="1"/>
          </p:cNvSpPr>
          <p:nvPr/>
        </p:nvSpPr>
        <p:spPr bwMode="auto">
          <a:xfrm flipH="1">
            <a:off x="6636852" y="4598759"/>
            <a:ext cx="905290" cy="65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90" name="Line 248"/>
          <p:cNvSpPr>
            <a:spLocks noChangeShapeType="1"/>
          </p:cNvSpPr>
          <p:nvPr/>
        </p:nvSpPr>
        <p:spPr bwMode="auto">
          <a:xfrm flipH="1">
            <a:off x="7733439" y="5118109"/>
            <a:ext cx="663779" cy="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91" name="Line 249"/>
          <p:cNvSpPr>
            <a:spLocks noChangeShapeType="1"/>
          </p:cNvSpPr>
          <p:nvPr/>
        </p:nvSpPr>
        <p:spPr bwMode="auto">
          <a:xfrm>
            <a:off x="8394414" y="5120914"/>
            <a:ext cx="3497" cy="17353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0" name="Text Box 183"/>
          <p:cNvSpPr txBox="1">
            <a:spLocks noChangeArrowheads="1"/>
          </p:cNvSpPr>
          <p:nvPr/>
        </p:nvSpPr>
        <p:spPr bwMode="auto">
          <a:xfrm>
            <a:off x="1236489" y="5509458"/>
            <a:ext cx="1051133" cy="3331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1000" dirty="0"/>
              <a:t>Prerequisites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1000" dirty="0"/>
              <a:t>For Design I</a:t>
            </a:r>
          </a:p>
        </p:txBody>
      </p:sp>
      <p:sp>
        <p:nvSpPr>
          <p:cNvPr id="2214" name="Line 208"/>
          <p:cNvSpPr>
            <a:spLocks noChangeShapeType="1"/>
          </p:cNvSpPr>
          <p:nvPr/>
        </p:nvSpPr>
        <p:spPr bwMode="auto">
          <a:xfrm>
            <a:off x="6014332" y="3940311"/>
            <a:ext cx="1519" cy="21291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5" name="Line 209"/>
          <p:cNvSpPr>
            <a:spLocks noChangeShapeType="1"/>
          </p:cNvSpPr>
          <p:nvPr/>
        </p:nvSpPr>
        <p:spPr bwMode="auto">
          <a:xfrm>
            <a:off x="7571671" y="4045086"/>
            <a:ext cx="0" cy="104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8" name="Rectangle 183"/>
          <p:cNvSpPr>
            <a:spLocks noChangeArrowheads="1"/>
          </p:cNvSpPr>
          <p:nvPr/>
        </p:nvSpPr>
        <p:spPr bwMode="auto">
          <a:xfrm>
            <a:off x="7441496" y="4840423"/>
            <a:ext cx="581025" cy="247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r>
              <a:rPr lang="en-US" sz="800" dirty="0"/>
              <a:t>CHEE 3363</a:t>
            </a:r>
          </a:p>
          <a:p>
            <a:r>
              <a:rPr lang="en-US" sz="700" dirty="0"/>
              <a:t>Fluid </a:t>
            </a:r>
            <a:r>
              <a:rPr lang="en-US" sz="700" dirty="0" err="1"/>
              <a:t>Mech</a:t>
            </a:r>
            <a:endParaRPr lang="en-US" sz="700" dirty="0"/>
          </a:p>
        </p:txBody>
      </p:sp>
      <p:sp>
        <p:nvSpPr>
          <p:cNvPr id="181" name="Line 275"/>
          <p:cNvSpPr>
            <a:spLocks noChangeShapeType="1"/>
          </p:cNvSpPr>
          <p:nvPr/>
        </p:nvSpPr>
        <p:spPr bwMode="auto">
          <a:xfrm flipH="1">
            <a:off x="7878628" y="5854419"/>
            <a:ext cx="0" cy="1290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Line 274"/>
          <p:cNvSpPr>
            <a:spLocks noChangeShapeType="1"/>
          </p:cNvSpPr>
          <p:nvPr/>
        </p:nvSpPr>
        <p:spPr bwMode="auto">
          <a:xfrm>
            <a:off x="7872787" y="5851191"/>
            <a:ext cx="1125866" cy="160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" name="Straight Connector 11"/>
          <p:cNvCxnSpPr>
            <a:cxnSpLocks/>
            <a:stCxn id="2073" idx="2"/>
          </p:cNvCxnSpPr>
          <p:nvPr/>
        </p:nvCxnSpPr>
        <p:spPr bwMode="auto">
          <a:xfrm>
            <a:off x="8588465" y="4399098"/>
            <a:ext cx="0" cy="9842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" name="Straight Arrow Connector 2"/>
          <p:cNvCxnSpPr>
            <a:cxnSpLocks/>
            <a:stCxn id="2057" idx="1"/>
          </p:cNvCxnSpPr>
          <p:nvPr/>
        </p:nvCxnSpPr>
        <p:spPr bwMode="auto">
          <a:xfrm flipH="1">
            <a:off x="6335008" y="2676661"/>
            <a:ext cx="10890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8" name="AutoShape 148"/>
          <p:cNvCxnSpPr>
            <a:cxnSpLocks noChangeShapeType="1"/>
          </p:cNvCxnSpPr>
          <p:nvPr/>
        </p:nvCxnSpPr>
        <p:spPr bwMode="auto">
          <a:xfrm>
            <a:off x="1942813" y="2798898"/>
            <a:ext cx="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9" name="AutoShape 148"/>
          <p:cNvCxnSpPr>
            <a:cxnSpLocks noChangeShapeType="1"/>
          </p:cNvCxnSpPr>
          <p:nvPr/>
        </p:nvCxnSpPr>
        <p:spPr bwMode="auto">
          <a:xfrm>
            <a:off x="3849540" y="2798898"/>
            <a:ext cx="0" cy="212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" name="Straight Arrow Connector 7"/>
          <p:cNvCxnSpPr>
            <a:stCxn id="2060" idx="2"/>
            <a:endCxn id="2069" idx="0"/>
          </p:cNvCxnSpPr>
          <p:nvPr/>
        </p:nvCxnSpPr>
        <p:spPr bwMode="auto">
          <a:xfrm>
            <a:off x="3821452" y="3256098"/>
            <a:ext cx="0" cy="8985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1" name="Straight Arrow Connector 170"/>
          <p:cNvCxnSpPr>
            <a:cxnSpLocks/>
          </p:cNvCxnSpPr>
          <p:nvPr/>
        </p:nvCxnSpPr>
        <p:spPr bwMode="auto">
          <a:xfrm>
            <a:off x="4680858" y="3321903"/>
            <a:ext cx="115982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73" name="Straight Arrow Connector 172"/>
          <p:cNvCxnSpPr>
            <a:cxnSpLocks/>
          </p:cNvCxnSpPr>
          <p:nvPr/>
        </p:nvCxnSpPr>
        <p:spPr bwMode="auto">
          <a:xfrm>
            <a:off x="5836532" y="3320945"/>
            <a:ext cx="0" cy="3764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6041379" y="2906115"/>
            <a:ext cx="0" cy="10550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Connector 15"/>
          <p:cNvCxnSpPr>
            <a:cxnSpLocks/>
          </p:cNvCxnSpPr>
          <p:nvPr/>
        </p:nvCxnSpPr>
        <p:spPr bwMode="auto">
          <a:xfrm>
            <a:off x="6034847" y="2906115"/>
            <a:ext cx="170041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Arrow Connector 23"/>
          <p:cNvCxnSpPr>
            <a:cxnSpLocks/>
          </p:cNvCxnSpPr>
          <p:nvPr/>
        </p:nvCxnSpPr>
        <p:spPr bwMode="auto">
          <a:xfrm>
            <a:off x="7538876" y="4598759"/>
            <a:ext cx="0" cy="23839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908257" y="6291219"/>
            <a:ext cx="1" cy="13452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147" name="Straight Connector 2146"/>
          <p:cNvCxnSpPr/>
          <p:nvPr/>
        </p:nvCxnSpPr>
        <p:spPr bwMode="auto">
          <a:xfrm>
            <a:off x="5626518" y="5674780"/>
            <a:ext cx="832" cy="61428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4" name="Straight Connector 2153"/>
          <p:cNvCxnSpPr/>
          <p:nvPr/>
        </p:nvCxnSpPr>
        <p:spPr bwMode="auto">
          <a:xfrm>
            <a:off x="5633063" y="6290447"/>
            <a:ext cx="27396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6" name="Line 214"/>
          <p:cNvSpPr>
            <a:spLocks noChangeShapeType="1"/>
          </p:cNvSpPr>
          <p:nvPr/>
        </p:nvSpPr>
        <p:spPr bwMode="auto">
          <a:xfrm flipV="1">
            <a:off x="6011770" y="6345373"/>
            <a:ext cx="1278913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7424033" y="2554423"/>
            <a:ext cx="620713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MATH 2413</a:t>
            </a:r>
          </a:p>
          <a:p>
            <a:r>
              <a:rPr lang="en-US" sz="700" dirty="0"/>
              <a:t>Calculus I</a:t>
            </a:r>
          </a:p>
        </p:txBody>
      </p:sp>
      <p:cxnSp>
        <p:nvCxnSpPr>
          <p:cNvPr id="208" name="Straight Arrow Connector 207"/>
          <p:cNvCxnSpPr>
            <a:cxnSpLocks/>
          </p:cNvCxnSpPr>
          <p:nvPr/>
        </p:nvCxnSpPr>
        <p:spPr bwMode="auto">
          <a:xfrm>
            <a:off x="5625912" y="4004711"/>
            <a:ext cx="0" cy="117957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15" name="Straight Arrow Connector 214"/>
          <p:cNvCxnSpPr>
            <a:cxnSpLocks/>
          </p:cNvCxnSpPr>
          <p:nvPr/>
        </p:nvCxnSpPr>
        <p:spPr bwMode="auto">
          <a:xfrm>
            <a:off x="5631569" y="5180919"/>
            <a:ext cx="24377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12" name="Line 257"/>
          <p:cNvSpPr>
            <a:spLocks noChangeShapeType="1"/>
          </p:cNvSpPr>
          <p:nvPr/>
        </p:nvSpPr>
        <p:spPr bwMode="auto">
          <a:xfrm flipH="1">
            <a:off x="5875341" y="5171453"/>
            <a:ext cx="3719" cy="1284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5630335" y="5671225"/>
            <a:ext cx="39987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8" name="AutoShape 152"/>
          <p:cNvCxnSpPr>
            <a:cxnSpLocks noChangeShapeType="1"/>
          </p:cNvCxnSpPr>
          <p:nvPr/>
        </p:nvCxnSpPr>
        <p:spPr bwMode="auto">
          <a:xfrm>
            <a:off x="5943156" y="3256098"/>
            <a:ext cx="0" cy="441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0" name="Straight Arrow Connector 219"/>
          <p:cNvCxnSpPr/>
          <p:nvPr/>
        </p:nvCxnSpPr>
        <p:spPr bwMode="auto">
          <a:xfrm>
            <a:off x="5190186" y="4598307"/>
            <a:ext cx="0" cy="11690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21" name="Straight Connector 220"/>
          <p:cNvCxnSpPr>
            <a:cxnSpLocks/>
          </p:cNvCxnSpPr>
          <p:nvPr/>
        </p:nvCxnSpPr>
        <p:spPr bwMode="auto">
          <a:xfrm>
            <a:off x="5181601" y="5755948"/>
            <a:ext cx="84860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2" name="Straight Connector 221"/>
          <p:cNvCxnSpPr>
            <a:cxnSpLocks/>
          </p:cNvCxnSpPr>
          <p:nvPr/>
        </p:nvCxnSpPr>
        <p:spPr bwMode="auto">
          <a:xfrm flipH="1">
            <a:off x="4673601" y="4589598"/>
            <a:ext cx="52541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3" name="Straight Arrow Connector 222"/>
          <p:cNvCxnSpPr/>
          <p:nvPr/>
        </p:nvCxnSpPr>
        <p:spPr bwMode="auto">
          <a:xfrm>
            <a:off x="4675195" y="4399098"/>
            <a:ext cx="979" cy="1968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>
            <a:cxnSpLocks/>
          </p:cNvCxnSpPr>
          <p:nvPr/>
        </p:nvCxnSpPr>
        <p:spPr bwMode="auto">
          <a:xfrm>
            <a:off x="6997174" y="4459422"/>
            <a:ext cx="0" cy="3810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4" name="AutoShape 148"/>
          <p:cNvCxnSpPr>
            <a:cxnSpLocks noChangeShapeType="1"/>
          </p:cNvCxnSpPr>
          <p:nvPr/>
        </p:nvCxnSpPr>
        <p:spPr bwMode="auto">
          <a:xfrm>
            <a:off x="5943156" y="2798898"/>
            <a:ext cx="0" cy="2127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6" name="AutoShape 217"/>
          <p:cNvCxnSpPr>
            <a:cxnSpLocks noChangeShapeType="1"/>
            <a:stCxn id="2067" idx="3"/>
            <a:endCxn id="2078" idx="1"/>
          </p:cNvCxnSpPr>
          <p:nvPr/>
        </p:nvCxnSpPr>
        <p:spPr bwMode="auto">
          <a:xfrm>
            <a:off x="8038396" y="3806911"/>
            <a:ext cx="239712" cy="37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078" name="Rectangle 83"/>
          <p:cNvSpPr>
            <a:spLocks noChangeArrowheads="1"/>
          </p:cNvSpPr>
          <p:nvPr/>
        </p:nvSpPr>
        <p:spPr bwMode="auto">
          <a:xfrm>
            <a:off x="8278108" y="3688435"/>
            <a:ext cx="620713" cy="2444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PHYS 2326</a:t>
            </a:r>
          </a:p>
          <a:p>
            <a:r>
              <a:rPr lang="en-US" sz="700" dirty="0"/>
              <a:t>Physics II</a:t>
            </a:r>
          </a:p>
        </p:txBody>
      </p:sp>
      <p:cxnSp>
        <p:nvCxnSpPr>
          <p:cNvPr id="217" name="AutoShape 161"/>
          <p:cNvCxnSpPr>
            <a:cxnSpLocks noChangeShapeType="1"/>
          </p:cNvCxnSpPr>
          <p:nvPr/>
        </p:nvCxnSpPr>
        <p:spPr bwMode="auto">
          <a:xfrm rot="10800000" flipV="1">
            <a:off x="6164004" y="3485652"/>
            <a:ext cx="1574062" cy="216124"/>
          </a:xfrm>
          <a:prstGeom prst="bentConnector3">
            <a:avLst>
              <a:gd name="adj1" fmla="val 100073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8D85F73A-B92F-4AF3-A731-67C1FFE01459}"/>
              </a:ext>
            </a:extLst>
          </p:cNvPr>
          <p:cNvCxnSpPr>
            <a:cxnSpLocks/>
          </p:cNvCxnSpPr>
          <p:nvPr/>
        </p:nvCxnSpPr>
        <p:spPr>
          <a:xfrm>
            <a:off x="1950234" y="3267206"/>
            <a:ext cx="0" cy="7182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none"/>
          </a:ln>
          <a:effectLst/>
        </p:spPr>
      </p:cxnSp>
      <p:cxnSp>
        <p:nvCxnSpPr>
          <p:cNvPr id="189" name="Connector: Elbow 188">
            <a:extLst>
              <a:ext uri="{FF2B5EF4-FFF2-40B4-BE49-F238E27FC236}">
                <a16:creationId xmlns:a16="http://schemas.microsoft.com/office/drawing/2014/main" id="{84AF92A2-0063-49A4-99DF-B649ABB5132C}"/>
              </a:ext>
            </a:extLst>
          </p:cNvPr>
          <p:cNvCxnSpPr>
            <a:cxnSpLocks/>
          </p:cNvCxnSpPr>
          <p:nvPr/>
        </p:nvCxnSpPr>
        <p:spPr>
          <a:xfrm rot="10800000" flipV="1">
            <a:off x="834891" y="3990108"/>
            <a:ext cx="1109365" cy="159377"/>
          </a:xfrm>
          <a:prstGeom prst="bentConnector3">
            <a:avLst>
              <a:gd name="adj1" fmla="val 99539"/>
            </a:avLst>
          </a:prstGeom>
          <a:noFill/>
          <a:ln w="127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sp>
        <p:nvSpPr>
          <p:cNvPr id="190" name="Double Bracket 189">
            <a:extLst>
              <a:ext uri="{FF2B5EF4-FFF2-40B4-BE49-F238E27FC236}">
                <a16:creationId xmlns:a16="http://schemas.microsoft.com/office/drawing/2014/main" id="{232D1DAF-DC41-4888-9042-228D868D89B5}"/>
              </a:ext>
            </a:extLst>
          </p:cNvPr>
          <p:cNvSpPr/>
          <p:nvPr/>
        </p:nvSpPr>
        <p:spPr>
          <a:xfrm>
            <a:off x="1147293" y="4132373"/>
            <a:ext cx="1074052" cy="303022"/>
          </a:xfrm>
          <a:prstGeom prst="bracketPair">
            <a:avLst>
              <a:gd name="adj" fmla="val 42091"/>
            </a:avLst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CHEE 2331 is also a prerequisite for ENGI 2304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cxnSp>
        <p:nvCxnSpPr>
          <p:cNvPr id="191" name="Connector: Elbow 190">
            <a:extLst>
              <a:ext uri="{FF2B5EF4-FFF2-40B4-BE49-F238E27FC236}">
                <a16:creationId xmlns:a16="http://schemas.microsoft.com/office/drawing/2014/main" id="{7F1A2EA0-5849-4677-BC24-F30C40C86E3D}"/>
              </a:ext>
            </a:extLst>
          </p:cNvPr>
          <p:cNvCxnSpPr>
            <a:cxnSpLocks/>
          </p:cNvCxnSpPr>
          <p:nvPr/>
        </p:nvCxnSpPr>
        <p:spPr>
          <a:xfrm rot="16200000" flipV="1">
            <a:off x="653147" y="4746176"/>
            <a:ext cx="949689" cy="583012"/>
          </a:xfrm>
          <a:prstGeom prst="bentConnector3">
            <a:avLst>
              <a:gd name="adj1" fmla="val 86680"/>
            </a:avLst>
          </a:prstGeom>
          <a:noFill/>
          <a:ln w="127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headEnd type="triangle"/>
            <a:tailEnd type="none"/>
          </a:ln>
          <a:effectLst/>
        </p:spPr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ACA7C637-C745-4772-A9BA-8EC234F09F6D}"/>
              </a:ext>
            </a:extLst>
          </p:cNvPr>
          <p:cNvCxnSpPr>
            <a:cxnSpLocks/>
            <a:stCxn id="2079" idx="2"/>
          </p:cNvCxnSpPr>
          <p:nvPr/>
        </p:nvCxnSpPr>
        <p:spPr>
          <a:xfrm>
            <a:off x="837506" y="4399098"/>
            <a:ext cx="0" cy="169476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D64208C4-2065-4187-8DAD-7C30D530F5C6}"/>
              </a:ext>
            </a:extLst>
          </p:cNvPr>
          <p:cNvCxnSpPr>
            <a:cxnSpLocks/>
          </p:cNvCxnSpPr>
          <p:nvPr/>
        </p:nvCxnSpPr>
        <p:spPr>
          <a:xfrm flipH="1">
            <a:off x="816911" y="5276428"/>
            <a:ext cx="1" cy="2497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9409785-EC55-4DD3-A921-0156E65068D7}"/>
              </a:ext>
            </a:extLst>
          </p:cNvPr>
          <p:cNvCxnSpPr>
            <a:cxnSpLocks/>
          </p:cNvCxnSpPr>
          <p:nvPr/>
        </p:nvCxnSpPr>
        <p:spPr bwMode="auto">
          <a:xfrm>
            <a:off x="810341" y="5518787"/>
            <a:ext cx="54539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1" name="Rectangle 11">
            <a:extLst>
              <a:ext uri="{FF2B5EF4-FFF2-40B4-BE49-F238E27FC236}">
                <a16:creationId xmlns:a16="http://schemas.microsoft.com/office/drawing/2014/main" id="{C4B84CFD-619F-4C43-8229-15DE4167C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3364" y="2546804"/>
            <a:ext cx="622300" cy="2444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800" dirty="0"/>
              <a:t>ENGI 1100</a:t>
            </a:r>
          </a:p>
          <a:p>
            <a:r>
              <a:rPr lang="en-US" sz="700" dirty="0"/>
              <a:t>Intro to </a:t>
            </a:r>
            <a:r>
              <a:rPr lang="en-US" sz="700" dirty="0" err="1"/>
              <a:t>Eng</a:t>
            </a:r>
            <a:endParaRPr lang="en-US" sz="700" dirty="0"/>
          </a:p>
        </p:txBody>
      </p:sp>
      <p:cxnSp>
        <p:nvCxnSpPr>
          <p:cNvPr id="219" name="Connector: Elbow 218">
            <a:extLst>
              <a:ext uri="{FF2B5EF4-FFF2-40B4-BE49-F238E27FC236}">
                <a16:creationId xmlns:a16="http://schemas.microsoft.com/office/drawing/2014/main" id="{8FC4664F-6E60-474D-A428-22763E8EF8C3}"/>
              </a:ext>
            </a:extLst>
          </p:cNvPr>
          <p:cNvCxnSpPr>
            <a:cxnSpLocks/>
          </p:cNvCxnSpPr>
          <p:nvPr/>
        </p:nvCxnSpPr>
        <p:spPr>
          <a:xfrm>
            <a:off x="6026852" y="4605292"/>
            <a:ext cx="613954" cy="231865"/>
          </a:xfrm>
          <a:prstGeom prst="bentConnector3">
            <a:avLst>
              <a:gd name="adj1" fmla="val 99468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Connector: Elbow 223">
            <a:extLst>
              <a:ext uri="{FF2B5EF4-FFF2-40B4-BE49-F238E27FC236}">
                <a16:creationId xmlns:a16="http://schemas.microsoft.com/office/drawing/2014/main" id="{0F6E5E33-40FC-4579-B9DB-304A4D3B28E1}"/>
              </a:ext>
            </a:extLst>
          </p:cNvPr>
          <p:cNvCxnSpPr>
            <a:cxnSpLocks/>
          </p:cNvCxnSpPr>
          <p:nvPr/>
        </p:nvCxnSpPr>
        <p:spPr>
          <a:xfrm>
            <a:off x="6025764" y="5126718"/>
            <a:ext cx="615042" cy="170905"/>
          </a:xfrm>
          <a:prstGeom prst="bentConnector3">
            <a:avLst>
              <a:gd name="adj1" fmla="val 99912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99756BAC-B88D-49E0-BDF7-ED107B244648}"/>
              </a:ext>
            </a:extLst>
          </p:cNvPr>
          <p:cNvCxnSpPr>
            <a:cxnSpLocks/>
          </p:cNvCxnSpPr>
          <p:nvPr/>
        </p:nvCxnSpPr>
        <p:spPr>
          <a:xfrm>
            <a:off x="7004412" y="5067687"/>
            <a:ext cx="0" cy="135796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39A1C1FD-B2FF-4295-88CD-CEA9208736C9}"/>
              </a:ext>
            </a:extLst>
          </p:cNvPr>
          <p:cNvCxnSpPr>
            <a:cxnSpLocks/>
          </p:cNvCxnSpPr>
          <p:nvPr/>
        </p:nvCxnSpPr>
        <p:spPr>
          <a:xfrm>
            <a:off x="6996769" y="5192639"/>
            <a:ext cx="1397726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Connector: Elbow 230">
            <a:extLst>
              <a:ext uri="{FF2B5EF4-FFF2-40B4-BE49-F238E27FC236}">
                <a16:creationId xmlns:a16="http://schemas.microsoft.com/office/drawing/2014/main" id="{0F99A4DA-F3B5-4C7F-9402-FFF5131BDC3C}"/>
              </a:ext>
            </a:extLst>
          </p:cNvPr>
          <p:cNvCxnSpPr>
            <a:cxnSpLocks/>
          </p:cNvCxnSpPr>
          <p:nvPr/>
        </p:nvCxnSpPr>
        <p:spPr>
          <a:xfrm rot="10800000" flipV="1">
            <a:off x="7016366" y="5745026"/>
            <a:ext cx="1704701" cy="238396"/>
          </a:xfrm>
          <a:prstGeom prst="bentConnector3">
            <a:avLst>
              <a:gd name="adj1" fmla="val 10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90F358CC-0F2C-4CC5-A697-645D25949909}"/>
              </a:ext>
            </a:extLst>
          </p:cNvPr>
          <p:cNvCxnSpPr>
            <a:cxnSpLocks/>
          </p:cNvCxnSpPr>
          <p:nvPr/>
        </p:nvCxnSpPr>
        <p:spPr>
          <a:xfrm>
            <a:off x="8717696" y="5544202"/>
            <a:ext cx="0" cy="21246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Line 236">
            <a:extLst>
              <a:ext uri="{FF2B5EF4-FFF2-40B4-BE49-F238E27FC236}">
                <a16:creationId xmlns:a16="http://schemas.microsoft.com/office/drawing/2014/main" id="{90F91832-20BD-4B55-8012-8A70114A8E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62874" y="5666649"/>
            <a:ext cx="869813" cy="326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36" name="Straight Arrow Connector 235">
            <a:extLst>
              <a:ext uri="{FF2B5EF4-FFF2-40B4-BE49-F238E27FC236}">
                <a16:creationId xmlns:a16="http://schemas.microsoft.com/office/drawing/2014/main" id="{2198E225-735D-4DA3-8FC7-865E533C9EB2}"/>
              </a:ext>
            </a:extLst>
          </p:cNvPr>
          <p:cNvCxnSpPr>
            <a:cxnSpLocks/>
          </p:cNvCxnSpPr>
          <p:nvPr/>
        </p:nvCxnSpPr>
        <p:spPr bwMode="auto">
          <a:xfrm>
            <a:off x="6868723" y="5673180"/>
            <a:ext cx="0" cy="31024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1" name="Connector: Elbow 240">
            <a:extLst>
              <a:ext uri="{FF2B5EF4-FFF2-40B4-BE49-F238E27FC236}">
                <a16:creationId xmlns:a16="http://schemas.microsoft.com/office/drawing/2014/main" id="{AB6DDF04-6BB6-436D-8DCB-12BA984552F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222794" y="5611458"/>
            <a:ext cx="1512472" cy="358901"/>
          </a:xfrm>
          <a:prstGeom prst="bentConnector3">
            <a:avLst>
              <a:gd name="adj1" fmla="val 99877"/>
            </a:avLst>
          </a:prstGeom>
          <a:ln w="190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Connector: Elbow 253">
            <a:extLst>
              <a:ext uri="{FF2B5EF4-FFF2-40B4-BE49-F238E27FC236}">
                <a16:creationId xmlns:a16="http://schemas.microsoft.com/office/drawing/2014/main" id="{2A1DB43F-0D02-4849-910F-138F09E85C68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25764" y="5547449"/>
            <a:ext cx="437609" cy="434344"/>
          </a:xfrm>
          <a:prstGeom prst="bentConnector3">
            <a:avLst>
              <a:gd name="adj1" fmla="val 64179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Connector: Elbow 264">
            <a:extLst>
              <a:ext uri="{FF2B5EF4-FFF2-40B4-BE49-F238E27FC236}">
                <a16:creationId xmlns:a16="http://schemas.microsoft.com/office/drawing/2014/main" id="{867ED3C9-C7CB-4394-94E0-988BB7945F27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08567" y="4968510"/>
            <a:ext cx="1368908" cy="402988"/>
          </a:xfrm>
          <a:prstGeom prst="bentConnector3">
            <a:avLst>
              <a:gd name="adj1" fmla="val 13023"/>
            </a:avLst>
          </a:prstGeom>
          <a:ln w="12700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5" name="Connector: Elbow 274">
            <a:extLst>
              <a:ext uri="{FF2B5EF4-FFF2-40B4-BE49-F238E27FC236}">
                <a16:creationId xmlns:a16="http://schemas.microsoft.com/office/drawing/2014/main" id="{C0A65B98-2BA9-4C0D-82F9-4DFD63C395F1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67199" y="4013200"/>
            <a:ext cx="1665005" cy="138134"/>
          </a:xfrm>
          <a:prstGeom prst="bentConnector3">
            <a:avLst>
              <a:gd name="adj1" fmla="val 100204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9" name="Line 227">
            <a:extLst>
              <a:ext uri="{FF2B5EF4-FFF2-40B4-BE49-F238E27FC236}">
                <a16:creationId xmlns:a16="http://schemas.microsoft.com/office/drawing/2014/main" id="{E78F8AA9-4F61-4B69-A130-3E796D7DD4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14729" y="3991143"/>
            <a:ext cx="1716088" cy="35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71BABD7-E07B-4888-A8A2-0ACE72E12AB6}"/>
              </a:ext>
            </a:extLst>
          </p:cNvPr>
          <p:cNvSpPr txBox="1"/>
          <p:nvPr/>
        </p:nvSpPr>
        <p:spPr>
          <a:xfrm>
            <a:off x="0" y="466635"/>
            <a:ext cx="9326563" cy="1785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Update your degree flow chart (below), following example provided. Use “Shape Fill” feature to indicate by color what is already completed (green), in progress (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Fall26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(yellow), and courses you plan to take next semester (</a:t>
            </a:r>
            <a:r>
              <a:rPr lang="en-US" sz="1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Sp27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(red).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Check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of the following: 	    __x__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completed academic advising and discussed career mentoring with my faculty advisor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                 or:	    ____ I elect to waive advising / meeting with my advisor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Enter your name, </a:t>
            </a:r>
            <a:r>
              <a:rPr lang="en-U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student ID and date below to “sign off” on this form. Email the signed document to Ms. Ellison:  </a:t>
            </a:r>
            <a:r>
              <a:rPr lang="fi-FI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hlinkClick r:id="rId2"/>
              </a:rPr>
              <a:t>vellison@Central.UH.EDU</a:t>
            </a:r>
            <a:endParaRPr lang="fi-FI" sz="12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fi-FI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Name: Irma Fugacity	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	ID: 1234567 		Date:  0</a:t>
            </a: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/0</a:t>
            </a:r>
            <a:r>
              <a:rPr lang="fi-FI" sz="14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</a:t>
            </a:r>
            <a:r>
              <a:rPr lang="fi-FI" sz="1400" b="1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/2026    </a:t>
            </a:r>
            <a:endParaRPr lang="en-US" sz="1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1384DD14-FFB9-4D1F-B40D-C221BD056139}"/>
              </a:ext>
            </a:extLst>
          </p:cNvPr>
          <p:cNvSpPr txBox="1"/>
          <p:nvPr/>
        </p:nvSpPr>
        <p:spPr>
          <a:xfrm>
            <a:off x="2285962" y="5124995"/>
            <a:ext cx="2447142" cy="138499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ighlight>
                  <a:srgbClr val="00FF00"/>
                </a:highlight>
              </a:rPr>
              <a:t>Green</a:t>
            </a:r>
            <a:r>
              <a:rPr lang="en-US" sz="1200" dirty="0"/>
              <a:t> = complete</a:t>
            </a:r>
          </a:p>
          <a:p>
            <a:pPr algn="l"/>
            <a:r>
              <a:rPr lang="en-US" sz="1200" dirty="0">
                <a:highlight>
                  <a:srgbClr val="FFFF00"/>
                </a:highlight>
              </a:rPr>
              <a:t>Yellow</a:t>
            </a:r>
            <a:r>
              <a:rPr lang="en-US" sz="1200" dirty="0"/>
              <a:t> = taking now</a:t>
            </a:r>
          </a:p>
          <a:p>
            <a:pPr algn="l"/>
            <a:r>
              <a:rPr lang="en-US" sz="1200" dirty="0">
                <a:highlight>
                  <a:srgbClr val="FF0000"/>
                </a:highlight>
              </a:rPr>
              <a:t>Red</a:t>
            </a:r>
            <a:r>
              <a:rPr lang="en-US" sz="1200" dirty="0"/>
              <a:t> = will enroll next semester</a:t>
            </a:r>
          </a:p>
          <a:p>
            <a:pPr algn="l"/>
            <a:r>
              <a:rPr lang="en-US" sz="1200" u="sng" dirty="0">
                <a:solidFill>
                  <a:srgbClr val="0070C0"/>
                </a:solidFill>
              </a:rPr>
              <a:t>Other notes here</a:t>
            </a:r>
            <a:r>
              <a:rPr lang="en-US" sz="1200" dirty="0">
                <a:solidFill>
                  <a:srgbClr val="0070C0"/>
                </a:solidFill>
              </a:rPr>
              <a:t>: </a:t>
            </a:r>
          </a:p>
          <a:p>
            <a:pPr algn="l"/>
            <a:r>
              <a:rPr lang="en-US" sz="1200" dirty="0">
                <a:solidFill>
                  <a:srgbClr val="0070C0"/>
                </a:solidFill>
              </a:rPr>
              <a:t>Will take CHEE 3321 in summer.</a:t>
            </a:r>
          </a:p>
          <a:p>
            <a:pPr algn="l"/>
            <a:r>
              <a:rPr lang="en-US" sz="1200" dirty="0">
                <a:solidFill>
                  <a:srgbClr val="0070C0"/>
                </a:solidFill>
              </a:rPr>
              <a:t>Chem </a:t>
            </a:r>
            <a:r>
              <a:rPr lang="en-US" sz="1200" dirty="0" err="1">
                <a:solidFill>
                  <a:srgbClr val="0070C0"/>
                </a:solidFill>
              </a:rPr>
              <a:t>elec</a:t>
            </a:r>
            <a:r>
              <a:rPr lang="en-US" sz="1200" dirty="0">
                <a:solidFill>
                  <a:srgbClr val="0070C0"/>
                </a:solidFill>
              </a:rPr>
              <a:t> = CHEM 3333</a:t>
            </a:r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973298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14033</TotalTime>
  <Words>772</Words>
  <Application>Microsoft Office PowerPoint</Application>
  <PresentationFormat>Custom</PresentationFormat>
  <Paragraphs>220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Default Design</vt:lpstr>
      <vt:lpstr>PowerPoint Presentation</vt:lpstr>
      <vt:lpstr>PowerPoint Presentation</vt:lpstr>
    </vt:vector>
  </TitlesOfParts>
  <Company>University of Houston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Karen S. Kabin</dc:creator>
  <cp:lastModifiedBy>Cirino, Patrick C</cp:lastModifiedBy>
  <cp:revision>166</cp:revision>
  <cp:lastPrinted>2026-02-02T21:22:10Z</cp:lastPrinted>
  <dcterms:created xsi:type="dcterms:W3CDTF">2004-08-25T21:50:21Z</dcterms:created>
  <dcterms:modified xsi:type="dcterms:W3CDTF">2026-09-09T01:52:26Z</dcterms:modified>
</cp:coreProperties>
</file>